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handoutMasterIdLst>
    <p:handoutMasterId r:id="rId42"/>
  </p:handoutMasterIdLst>
  <p:sldIdLst>
    <p:sldId id="256" r:id="rId2"/>
    <p:sldId id="424" r:id="rId3"/>
    <p:sldId id="336" r:id="rId4"/>
    <p:sldId id="409" r:id="rId5"/>
    <p:sldId id="335" r:id="rId6"/>
    <p:sldId id="410" r:id="rId7"/>
    <p:sldId id="405" r:id="rId8"/>
    <p:sldId id="363" r:id="rId9"/>
    <p:sldId id="342" r:id="rId10"/>
    <p:sldId id="391" r:id="rId11"/>
    <p:sldId id="344" r:id="rId12"/>
    <p:sldId id="345" r:id="rId13"/>
    <p:sldId id="392" r:id="rId14"/>
    <p:sldId id="411" r:id="rId15"/>
    <p:sldId id="412" r:id="rId16"/>
    <p:sldId id="413" r:id="rId17"/>
    <p:sldId id="258" r:id="rId18"/>
    <p:sldId id="415" r:id="rId19"/>
    <p:sldId id="417" r:id="rId20"/>
    <p:sldId id="422" r:id="rId21"/>
    <p:sldId id="423" r:id="rId22"/>
    <p:sldId id="425" r:id="rId23"/>
    <p:sldId id="426" r:id="rId24"/>
    <p:sldId id="427" r:id="rId25"/>
    <p:sldId id="428" r:id="rId26"/>
    <p:sldId id="429" r:id="rId27"/>
    <p:sldId id="430" r:id="rId28"/>
    <p:sldId id="431" r:id="rId29"/>
    <p:sldId id="433" r:id="rId30"/>
    <p:sldId id="434" r:id="rId31"/>
    <p:sldId id="435" r:id="rId32"/>
    <p:sldId id="436" r:id="rId33"/>
    <p:sldId id="437" r:id="rId34"/>
    <p:sldId id="438" r:id="rId35"/>
    <p:sldId id="439" r:id="rId36"/>
    <p:sldId id="440" r:id="rId37"/>
    <p:sldId id="441" r:id="rId38"/>
    <p:sldId id="442" r:id="rId39"/>
    <p:sldId id="44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03"/>
    <p:restoredTop sz="66303"/>
  </p:normalViewPr>
  <p:slideViewPr>
    <p:cSldViewPr snapToGrid="0" snapToObjects="1">
      <p:cViewPr varScale="1">
        <p:scale>
          <a:sx n="57" d="100"/>
          <a:sy n="57" d="100"/>
        </p:scale>
        <p:origin x="1661" y="43"/>
      </p:cViewPr>
      <p:guideLst>
        <p:guide orient="horz" pos="2184"/>
        <p:guide pos="3744"/>
      </p:guideLst>
    </p:cSldViewPr>
  </p:slideViewPr>
  <p:notesTextViewPr>
    <p:cViewPr>
      <p:scale>
        <a:sx n="110" d="100"/>
        <a:sy n="11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time to review the idea of ”tidy” data that also gives the “</a:t>
            </a:r>
            <a:r>
              <a:rPr lang="en-US" dirty="0" err="1"/>
              <a:t>tidyverse</a:t>
            </a:r>
            <a:r>
              <a:rPr lang="en-US" dirty="0"/>
              <a:t>” its name. </a:t>
            </a:r>
          </a:p>
          <a:p>
            <a:endParaRPr lang="en-US" dirty="0"/>
          </a:p>
          <a:p>
            <a:r>
              <a:rPr lang="en-US" dirty="0"/>
              <a:t>Any data set can take on a lot of different shapes. But there is one shape that is best suited for data analysis, and that shape is called ”tidy.” </a:t>
            </a:r>
          </a:p>
          <a:p>
            <a:endParaRPr lang="en-US" dirty="0"/>
          </a:p>
          <a:p>
            <a:r>
              <a:rPr lang="en-US" dirty="0"/>
              <a:t>The opposite of “tidy” data is often called “messy” and often times one of the first data analysis tasks is to convert “messy” data into “tidy data.”</a:t>
            </a:r>
          </a:p>
          <a:p>
            <a:endParaRPr lang="en-US" dirty="0"/>
          </a:p>
          <a:p>
            <a:pPr marL="171450" indent="-171450">
              <a:buFont typeface="Arial" panose="020B0604020202020204" pitchFamily="34" charset="0"/>
              <a:buChar char="•"/>
            </a:pPr>
            <a:r>
              <a:rPr lang="en-US" dirty="0"/>
              <a:t>A data set is tidy if: each variable is in its own column,</a:t>
            </a:r>
          </a:p>
          <a:p>
            <a:pPr marL="171450" indent="-171450">
              <a:buFont typeface="Arial" panose="020B0604020202020204" pitchFamily="34" charset="0"/>
              <a:buChar char="•"/>
            </a:pPr>
            <a:r>
              <a:rPr lang="en-US" dirty="0"/>
              <a:t>Each observation is in its own row</a:t>
            </a:r>
          </a:p>
          <a:p>
            <a:pPr marL="171450" indent="-171450">
              <a:buFont typeface="Arial" panose="020B0604020202020204" pitchFamily="34" charset="0"/>
              <a:buChar char="•"/>
            </a:pPr>
            <a:r>
              <a:rPr lang="en-US" dirty="0"/>
              <a:t>Each value is in its own cell</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Fortunately for us, the orders data set is tidy already.</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a couple of useful </a:t>
            </a:r>
            <a:r>
              <a:rPr lang="en-US" baseline="0" dirty="0" err="1"/>
              <a:t>geom</a:t>
            </a:r>
            <a:r>
              <a:rPr lang="en-US" baseline="0" dirty="0"/>
              <a:t> functions for visualizing clinical data, but there are many more. With these 6 you can make histograms, bar plots, scatter plots, dot plots, boxplots, and line graphs.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ggplot2 Cheat</a:t>
            </a:r>
            <a:r>
              <a:rPr lang="en-US" baseline="0" dirty="0"/>
              <a:t> Sheet which is one of the loose </a:t>
            </a:r>
            <a:r>
              <a:rPr lang="en-US" baseline="0" dirty="0" err="1"/>
              <a:t>leafs</a:t>
            </a:r>
            <a:r>
              <a:rPr lang="en-US" baseline="0" dirty="0"/>
              <a:t> in your course pack is great to have on hand as you’re exploring your data with </a:t>
            </a:r>
            <a:r>
              <a:rPr lang="en-US" baseline="0" dirty="0" err="1"/>
              <a:t>ggplot</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055118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we've picked a tidy data frame, we've picked a </a:t>
            </a:r>
            <a:r>
              <a:rPr lang="en-US" dirty="0" err="1"/>
              <a:t>geom</a:t>
            </a:r>
            <a:r>
              <a:rPr lang="en-US" dirty="0"/>
              <a:t> function, what's left now is to write aesthetic mappings. </a:t>
            </a:r>
          </a:p>
          <a:p>
            <a:endParaRPr lang="en-US" dirty="0"/>
          </a:p>
          <a:p>
            <a:r>
              <a:rPr lang="en-US" dirty="0"/>
              <a:t>So what's an aesthetic mapping? An aesthetic mapping is a definition of how you want the variables of your data frame represented as graphical markings on your plot.</a:t>
            </a:r>
          </a:p>
          <a:p>
            <a:endParaRPr lang="en-US" dirty="0"/>
          </a:p>
          <a:p>
            <a:r>
              <a:rPr lang="en-US" dirty="0"/>
              <a:t>For example, consider this data frame with 3 variables: a, b, c, and this 2D graph with an x and y axis.</a:t>
            </a:r>
          </a:p>
          <a:p>
            <a:endParaRPr lang="en-US" dirty="0"/>
          </a:p>
          <a:p>
            <a:r>
              <a:rPr lang="en-US" dirty="0"/>
              <a:t>* The aesthetic mapping above defines that x axis value of each marking should come from the "a" column</a:t>
            </a:r>
          </a:p>
          <a:p>
            <a:pPr marL="171450" indent="-171450">
              <a:buFont typeface="Arial" panose="020B0604020202020204" pitchFamily="34" charset="0"/>
              <a:buChar char="•"/>
            </a:pPr>
            <a:r>
              <a:rPr lang="en-US" dirty="0"/>
              <a:t>The y axis value from the "b" column</a:t>
            </a:r>
          </a:p>
          <a:p>
            <a:pPr marL="171450" indent="-171450">
              <a:buFont typeface="Arial" panose="020B0604020202020204" pitchFamily="34" charset="0"/>
              <a:buChar char="•"/>
            </a:pPr>
            <a:r>
              <a:rPr lang="en-US" dirty="0"/>
              <a:t>And since we’re now out of axes, we can define that the color should come from the "c" column. R figures out a reasonable color scale but you can fine tune this.</a:t>
            </a:r>
          </a:p>
          <a:p>
            <a:pPr marL="171450" indent="-171450">
              <a:buFont typeface="Arial" panose="020B0604020202020204" pitchFamily="34" charset="0"/>
              <a:buChar char="•"/>
            </a:pPr>
            <a:r>
              <a:rPr lang="en-US" dirty="0"/>
              <a:t>As a result, you get the expected graph.</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aesthetics. Here are some very commonly used ones – position, shape, size, color, line width, or line type. </a:t>
            </a:r>
            <a:r>
              <a:rPr lang="en-US" sz="1200" b="0" i="0" kern="1200" dirty="0">
                <a:solidFill>
                  <a:schemeClr val="tx1"/>
                </a:solidFill>
                <a:effectLst/>
                <a:latin typeface="+mn-lt"/>
                <a:ea typeface="+mn-ea"/>
                <a:cs typeface="+mn-cs"/>
              </a:rPr>
              <a:t>Every graphical element of course has a </a:t>
            </a:r>
            <a:r>
              <a:rPr lang="en-US" sz="1200" b="0" i="1" kern="1200" dirty="0">
                <a:solidFill>
                  <a:schemeClr val="tx1"/>
                </a:solidFill>
                <a:effectLst/>
                <a:latin typeface="+mn-lt"/>
                <a:ea typeface="+mn-ea"/>
                <a:cs typeface="+mn-cs"/>
              </a:rPr>
              <a:t>position,</a:t>
            </a:r>
            <a:r>
              <a:rPr lang="en-US" sz="1200" b="0" i="0" kern="1200" dirty="0">
                <a:solidFill>
                  <a:schemeClr val="tx1"/>
                </a:solidFill>
                <a:effectLst/>
                <a:latin typeface="+mn-lt"/>
                <a:ea typeface="+mn-ea"/>
                <a:cs typeface="+mn-cs"/>
              </a:rPr>
              <a:t> which describes where the element is located, usually on the x and y axis. Data points displayed as dots have a </a:t>
            </a:r>
            <a:r>
              <a:rPr lang="en-US" sz="1200" b="0" i="1" kern="1200" dirty="0">
                <a:solidFill>
                  <a:schemeClr val="tx1"/>
                </a:solidFill>
                <a:effectLst/>
                <a:latin typeface="+mn-lt"/>
                <a:ea typeface="+mn-ea"/>
                <a:cs typeface="+mn-cs"/>
              </a:rPr>
              <a:t>shape</a:t>
            </a:r>
            <a:r>
              <a:rPr lang="en-US" sz="1200" b="0" i="0" kern="1200" dirty="0">
                <a:solidFill>
                  <a:schemeClr val="tx1"/>
                </a:solidFill>
                <a:effectLst/>
                <a:latin typeface="+mn-lt"/>
                <a:ea typeface="+mn-ea"/>
                <a:cs typeface="+mn-cs"/>
              </a:rPr>
              <a:t>, a </a:t>
            </a:r>
            <a:r>
              <a:rPr lang="en-US" sz="1200" b="0" i="1" kern="1200" dirty="0">
                <a:solidFill>
                  <a:schemeClr val="tx1"/>
                </a:solidFill>
                <a:effectLst/>
                <a:latin typeface="+mn-lt"/>
                <a:ea typeface="+mn-ea"/>
                <a:cs typeface="+mn-cs"/>
              </a:rPr>
              <a:t>size</a:t>
            </a:r>
            <a:r>
              <a:rPr lang="en-US" sz="1200" b="0" i="0" kern="1200" dirty="0">
                <a:solidFill>
                  <a:schemeClr val="tx1"/>
                </a:solidFill>
                <a:effectLst/>
                <a:latin typeface="+mn-lt"/>
                <a:ea typeface="+mn-ea"/>
                <a:cs typeface="+mn-cs"/>
              </a:rPr>
              <a:t> which can be used to encode data. Every graphical data element has a </a:t>
            </a:r>
            <a:r>
              <a:rPr lang="en-US" sz="1200" b="0" i="1" kern="1200" dirty="0">
                <a:solidFill>
                  <a:schemeClr val="tx1"/>
                </a:solidFill>
                <a:effectLst/>
                <a:latin typeface="+mn-lt"/>
                <a:ea typeface="+mn-ea"/>
                <a:cs typeface="+mn-cs"/>
              </a:rPr>
              <a:t>color.</a:t>
            </a:r>
            <a:r>
              <a:rPr lang="en-US" sz="1200" b="0" i="0" kern="1200" dirty="0">
                <a:solidFill>
                  <a:schemeClr val="tx1"/>
                </a:solidFill>
                <a:effectLst/>
                <a:latin typeface="+mn-lt"/>
                <a:ea typeface="+mn-ea"/>
                <a:cs typeface="+mn-cs"/>
              </a:rPr>
              <a:t> Line graphs have line widths and line types.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think about this for a second. </a:t>
            </a:r>
          </a:p>
          <a:p>
            <a:endParaRPr lang="en-US" dirty="0"/>
          </a:p>
          <a:p>
            <a:r>
              <a:rPr lang="en-US" dirty="0"/>
              <a:t>Correct answer: D</a:t>
            </a:r>
          </a:p>
          <a:p>
            <a:endParaRPr lang="en-US" dirty="0"/>
          </a:p>
          <a:p>
            <a:r>
              <a:rPr lang="en-US" dirty="0"/>
              <a:t>Color – can be continuous </a:t>
            </a:r>
            <a:r>
              <a:rPr lang="en-US" b="1" dirty="0"/>
              <a:t>gradients</a:t>
            </a:r>
            <a:r>
              <a:rPr lang="en-US" dirty="0"/>
              <a:t>, like for examples in gene expression </a:t>
            </a:r>
            <a:r>
              <a:rPr lang="en-US" b="1" dirty="0"/>
              <a:t>heatmaps</a:t>
            </a:r>
          </a:p>
          <a:p>
            <a:endParaRPr lang="en-US" dirty="0"/>
          </a:p>
          <a:p>
            <a:r>
              <a:rPr lang="en-US" i="1" dirty="0"/>
              <a:t>(If </a:t>
            </a:r>
            <a:r>
              <a:rPr lang="en-US" i="1" dirty="0" err="1"/>
              <a:t>cts</a:t>
            </a:r>
            <a:r>
              <a:rPr lang="en-US" i="1" dirty="0"/>
              <a:t> vs discrete are not clear, review orders dataset)</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30892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dots are blue, not black. So the difference is the </a:t>
            </a:r>
            <a:r>
              <a:rPr lang="en-US" b="1" dirty="0"/>
              <a:t>color aesthetic</a:t>
            </a:r>
            <a:r>
              <a:rPr lang="en-US" b="0" dirty="0"/>
              <a:t>. But we’re not really </a:t>
            </a:r>
            <a:r>
              <a:rPr lang="en-US" b="1" dirty="0"/>
              <a:t>mapping</a:t>
            </a:r>
            <a:r>
              <a:rPr lang="en-US" b="0" dirty="0"/>
              <a:t> the color aesthetic to a variable here, because all plots are the same color. They don’t represent the values of a variable of a data frame. Instead, we’re </a:t>
            </a:r>
            <a:r>
              <a:rPr lang="en-US" b="1" dirty="0"/>
              <a:t>setting</a:t>
            </a:r>
            <a:r>
              <a:rPr lang="en-US" b="0" dirty="0"/>
              <a:t> it to a constant value, the color blue. Let’s look at how this is done.</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color aesthetic to the </a:t>
            </a:r>
            <a:r>
              <a:rPr lang="en-US" b="0" dirty="0" err="1"/>
              <a:t>order_class_c_descr</a:t>
            </a:r>
            <a:r>
              <a:rPr lang="en-US" b="0" dirty="0"/>
              <a:t> variable, by adding ”color = </a:t>
            </a:r>
            <a:r>
              <a:rPr lang="en-US" b="0" dirty="0" err="1"/>
              <a:t>order_class_c_descr</a:t>
            </a:r>
            <a:r>
              <a:rPr lang="en-US" b="0" dirty="0"/>
              <a:t>” to the list of definitions inside the </a:t>
            </a:r>
            <a:r>
              <a:rPr lang="en-US" b="1" dirty="0" err="1"/>
              <a:t>aes</a:t>
            </a:r>
            <a:r>
              <a:rPr lang="en-US" b="0" dirty="0"/>
              <a:t> function, highlighted here in red.</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a:t>
            </a:r>
            <a:r>
              <a:rPr lang="en-US" b="0" dirty="0"/>
              <a:t>.</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a:t>
            </a:r>
          </a:p>
          <a:p>
            <a:endParaRPr lang="en-US" b="0" dirty="0"/>
          </a:p>
          <a:p>
            <a:r>
              <a:rPr lang="en-US" b="0" dirty="0"/>
              <a:t>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look at this one more time in one place:</a:t>
            </a:r>
          </a:p>
          <a:p>
            <a:endParaRPr lang="en-US" dirty="0"/>
          </a:p>
          <a:p>
            <a:r>
              <a:rPr lang="en-US" dirty="0"/>
              <a:t>If you define an aesthetic inside </a:t>
            </a:r>
            <a:r>
              <a:rPr lang="en-US" dirty="0" err="1"/>
              <a:t>aes</a:t>
            </a:r>
            <a:r>
              <a:rPr lang="en-US" dirty="0"/>
              <a:t>() -&gt; aesthetic gets mapped to a variable of the data frame</a:t>
            </a:r>
          </a:p>
          <a:p>
            <a:r>
              <a:rPr lang="en-US" dirty="0"/>
              <a:t>If you define an aesthetic outside </a:t>
            </a:r>
            <a:r>
              <a:rPr lang="en-US" dirty="0" err="1"/>
              <a:t>aes</a:t>
            </a:r>
            <a:r>
              <a:rPr lang="en-US" dirty="0"/>
              <a:t>() -&gt; aesthetic gets set to 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order_time</a:t>
            </a:r>
            <a:r>
              <a:rPr lang="en-US" dirty="0"/>
              <a:t>, </a:t>
            </a:r>
          </a:p>
          <a:p>
            <a:pPr marL="0" indent="0">
              <a:buFont typeface="Arial" panose="020B0604020202020204" pitchFamily="34" charset="0"/>
              <a:buNone/>
            </a:pPr>
            <a:r>
              <a:rPr lang="en-US" dirty="0"/>
              <a:t>* and the y axis as well, </a:t>
            </a:r>
            <a:r>
              <a:rPr lang="en-US" dirty="0" err="1"/>
              <a:t>result_time</a:t>
            </a:r>
            <a:r>
              <a:rPr lang="en-US" dirty="0"/>
              <a: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scatterplot, and on the right, it’s shown as a hex bin plot. </a:t>
            </a:r>
          </a:p>
          <a:p>
            <a:endParaRPr lang="en-US" b="0" dirty="0"/>
          </a:p>
          <a:p>
            <a:r>
              <a:rPr lang="en-US" b="0" dirty="0"/>
              <a:t>* So a </a:t>
            </a:r>
            <a:r>
              <a:rPr lang="en-US" b="0" dirty="0" err="1"/>
              <a:t>geom</a:t>
            </a:r>
            <a:r>
              <a:rPr lang="en-US" b="0" dirty="0"/>
              <a:t> function is a function that, given the data, and aesthetic mappings, generates the </a:t>
            </a:r>
            <a:r>
              <a:rPr lang="en-US" b="1" dirty="0"/>
              <a:t>geometric object</a:t>
            </a:r>
            <a:r>
              <a:rPr lang="en-US" b="0" dirty="0"/>
              <a:t> used to represent the data.</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another quick exercise.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fundamental idea in </a:t>
            </a:r>
            <a:r>
              <a:rPr lang="en-US" dirty="0" err="1"/>
              <a:t>ggplotting</a:t>
            </a:r>
            <a:r>
              <a:rPr lang="en-US" dirty="0"/>
              <a:t> is the distinction between global settings that apply to all parts of a </a:t>
            </a:r>
            <a:r>
              <a:rPr lang="en-US" dirty="0" err="1"/>
              <a:t>ggplot</a:t>
            </a:r>
            <a:r>
              <a:rPr lang="en-US" dirty="0"/>
              <a:t> - and local settings that only apply to a specific </a:t>
            </a:r>
            <a:r>
              <a:rPr lang="en-US" dirty="0" err="1"/>
              <a:t>geom</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869602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look at the code from the last exercise, which I’ve reproduced here on the slide. We are plotting the orders data frame, and there are two </a:t>
            </a:r>
            <a:r>
              <a:rPr lang="en-US" dirty="0" err="1"/>
              <a:t>geoms</a:t>
            </a:r>
            <a:r>
              <a:rPr lang="en-US" dirty="0"/>
              <a:t>: the first is a scatterplot defined by </a:t>
            </a:r>
            <a:r>
              <a:rPr lang="en-US" dirty="0" err="1"/>
              <a:t>geom_point</a:t>
            </a:r>
            <a:r>
              <a:rPr lang="en-US" dirty="0"/>
              <a:t>. And the second is a </a:t>
            </a:r>
            <a:r>
              <a:rPr lang="en-US" dirty="0">
                <a:solidFill>
                  <a:srgbClr val="FF0000"/>
                </a:solidFill>
              </a:rPr>
              <a:t>smoothened conditional mean defined by </a:t>
            </a:r>
            <a:r>
              <a:rPr lang="en-US" dirty="0" err="1">
                <a:solidFill>
                  <a:srgbClr val="FF0000"/>
                </a:solidFill>
              </a:rPr>
              <a:t>geom_smooth</a:t>
            </a:r>
            <a:r>
              <a:rPr lang="en-US" dirty="0">
                <a:solidFill>
                  <a:srgbClr val="FF0000"/>
                </a:solidFill>
              </a:rPr>
              <a:t>. But look at the mappings. They are identical. This is actually a common scenario so it would be nice if you could define mappings globally for all parts of your plot.</a:t>
            </a:r>
          </a:p>
          <a:p>
            <a:endParaRPr lang="en-US" dirty="0">
              <a:solidFill>
                <a:srgbClr val="FF0000"/>
              </a:solidFill>
            </a:endParaRPr>
          </a:p>
          <a:p>
            <a:pPr marL="171450" indent="-171450">
              <a:buFont typeface="Arial" panose="020B0604020202020204" pitchFamily="34" charset="0"/>
              <a:buChar char="•"/>
            </a:pPr>
            <a:r>
              <a:rPr lang="en-US" dirty="0">
                <a:solidFill>
                  <a:srgbClr val="FF0000"/>
                </a:solidFill>
              </a:rPr>
              <a:t>Turns out you can. You can move the mapping argument inside the </a:t>
            </a:r>
            <a:r>
              <a:rPr lang="en-US" dirty="0" err="1">
                <a:solidFill>
                  <a:srgbClr val="FF0000"/>
                </a:solidFill>
              </a:rPr>
              <a:t>ggplot</a:t>
            </a:r>
            <a:r>
              <a:rPr lang="en-US" dirty="0">
                <a:solidFill>
                  <a:srgbClr val="FF0000"/>
                </a:solidFill>
              </a:rPr>
              <a:t>() function, and it will apply globally to every layer. </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Notice how </a:t>
            </a:r>
            <a:r>
              <a:rPr lang="en-US" dirty="0" err="1">
                <a:solidFill>
                  <a:srgbClr val="FF0000"/>
                </a:solidFill>
              </a:rPr>
              <a:t>geom_point</a:t>
            </a:r>
            <a:r>
              <a:rPr lang="en-US" dirty="0">
                <a:solidFill>
                  <a:srgbClr val="FF0000"/>
                </a:solidFill>
              </a:rPr>
              <a:t> and </a:t>
            </a:r>
            <a:r>
              <a:rPr lang="en-US" dirty="0" err="1">
                <a:solidFill>
                  <a:srgbClr val="FF0000"/>
                </a:solidFill>
              </a:rPr>
              <a:t>geom_smooth</a:t>
            </a:r>
            <a:r>
              <a:rPr lang="en-US" dirty="0">
                <a:solidFill>
                  <a:srgbClr val="FF0000"/>
                </a:solidFill>
              </a:rPr>
              <a:t> now both have empty parentheses. That’s because now both the data and the mapping are defined globally in the </a:t>
            </a:r>
            <a:r>
              <a:rPr lang="en-US" dirty="0" err="1">
                <a:solidFill>
                  <a:srgbClr val="FF0000"/>
                </a:solidFill>
              </a:rPr>
              <a:t>ggplot</a:t>
            </a:r>
            <a:r>
              <a:rPr lang="en-US" dirty="0">
                <a:solidFill>
                  <a:srgbClr val="FF0000"/>
                </a:solidFill>
              </a:rPr>
              <a:t> function.</a:t>
            </a:r>
          </a:p>
          <a:p>
            <a:pPr marL="171450" indent="-171450">
              <a:buFont typeface="Arial" panose="020B0604020202020204" pitchFamily="34" charset="0"/>
              <a:buChar char="•"/>
            </a:pPr>
            <a:endParaRPr lang="en-US" dirty="0">
              <a:solidFill>
                <a:srgbClr val="FF0000"/>
              </a:solidFill>
            </a:endParaRPr>
          </a:p>
          <a:p>
            <a:pPr marL="171450" indent="-171450">
              <a:buFont typeface="Arial" panose="020B0604020202020204" pitchFamily="34" charset="0"/>
              <a:buChar char="•"/>
            </a:pPr>
            <a:r>
              <a:rPr lang="en-US" dirty="0">
                <a:solidFill>
                  <a:srgbClr val="FF0000"/>
                </a:solidFill>
              </a:rPr>
              <a:t>And importantly, if you have the same aesthetic set both globally and locally, the local setting overrides the global setting. </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575935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Let’s look at a final example to review global vs local definitions and setting vs mapping. </a:t>
            </a:r>
          </a:p>
          <a:p>
            <a:endParaRPr lang="en-US" i="0" dirty="0"/>
          </a:p>
          <a:p>
            <a:r>
              <a:rPr lang="en-US" i="0" dirty="0"/>
              <a:t>How would you make this plot?</a:t>
            </a:r>
          </a:p>
          <a:p>
            <a:endParaRPr lang="en-US" i="1" dirty="0"/>
          </a:p>
          <a:p>
            <a:pPr marL="171450" indent="-171450">
              <a:buFontTx/>
              <a:buChar char="-"/>
            </a:pPr>
            <a:r>
              <a:rPr lang="en-US" i="0" dirty="0"/>
              <a:t>Looks like we have 2 </a:t>
            </a:r>
            <a:r>
              <a:rPr lang="en-US" i="0" dirty="0" err="1"/>
              <a:t>geoms</a:t>
            </a:r>
            <a:r>
              <a:rPr lang="en-US" i="0" dirty="0"/>
              <a:t> – a scatterplot and a smoothed mean, both with the same underlying data – so the data should be defined globally by writing data = orders in the </a:t>
            </a:r>
            <a:r>
              <a:rPr lang="en-US" i="0" dirty="0" err="1"/>
              <a:t>ggplot</a:t>
            </a:r>
            <a:r>
              <a:rPr lang="en-US" i="0" dirty="0"/>
              <a:t>() function.</a:t>
            </a:r>
          </a:p>
          <a:p>
            <a:pPr marL="171450" indent="-171450">
              <a:buFontTx/>
              <a:buChar char="-"/>
            </a:pPr>
            <a:r>
              <a:rPr lang="en-US" i="0" dirty="0"/>
              <a:t>The x and y mappings are the same for each </a:t>
            </a:r>
            <a:r>
              <a:rPr lang="en-US" i="0" dirty="0" err="1"/>
              <a:t>geom</a:t>
            </a:r>
            <a:r>
              <a:rPr lang="en-US" i="0" dirty="0"/>
              <a:t>, so we can make these two mappings global as well. </a:t>
            </a:r>
          </a:p>
          <a:p>
            <a:pPr marL="171450" indent="-171450">
              <a:buFontTx/>
              <a:buChar char="-"/>
            </a:pPr>
            <a:r>
              <a:rPr lang="en-US" i="0" dirty="0"/>
              <a:t>But the </a:t>
            </a:r>
            <a:r>
              <a:rPr lang="en-US" b="1" i="0" dirty="0"/>
              <a:t>color </a:t>
            </a:r>
            <a:r>
              <a:rPr lang="en-US" i="0" dirty="0"/>
              <a:t>aesthetic is different in the two </a:t>
            </a:r>
            <a:r>
              <a:rPr lang="en-US" i="0" dirty="0" err="1"/>
              <a:t>geom</a:t>
            </a:r>
            <a:r>
              <a:rPr lang="en-US" i="0" dirty="0"/>
              <a:t> functions. In the scatterplot color maps to </a:t>
            </a:r>
            <a:r>
              <a:rPr lang="en-US" i="0" dirty="0" err="1"/>
              <a:t>order_class_c_descr</a:t>
            </a:r>
            <a:r>
              <a:rPr lang="en-US" i="0" dirty="0"/>
              <a:t>; and for the smoothed mean, color isn’t mapped to a variable but is set to black. So color should be defined locally. For </a:t>
            </a:r>
            <a:r>
              <a:rPr lang="en-US" i="0" dirty="0" err="1"/>
              <a:t>geom_point</a:t>
            </a:r>
            <a:r>
              <a:rPr lang="en-US" i="0" dirty="0"/>
              <a:t>, it should be inside of the </a:t>
            </a:r>
            <a:r>
              <a:rPr lang="en-US" i="0" dirty="0" err="1"/>
              <a:t>aes</a:t>
            </a:r>
            <a:r>
              <a:rPr lang="en-US" i="0" dirty="0"/>
              <a:t> function because we’re mapping it to a variable; and for </a:t>
            </a:r>
            <a:r>
              <a:rPr lang="en-US" i="0" dirty="0" err="1"/>
              <a:t>geom_smooth</a:t>
            </a:r>
            <a:r>
              <a:rPr lang="en-US" i="0" dirty="0"/>
              <a:t>, it should not be inside an </a:t>
            </a:r>
            <a:r>
              <a:rPr lang="en-US" i="0" dirty="0" err="1"/>
              <a:t>aes</a:t>
            </a:r>
            <a:r>
              <a:rPr lang="en-US" i="0" dirty="0"/>
              <a:t> function because we’re just setting it to black.</a:t>
            </a:r>
          </a:p>
          <a:p>
            <a:pPr marL="0" indent="0">
              <a:buFontTx/>
              <a:buNone/>
            </a:pPr>
            <a:endParaRPr lang="en-US" i="0" dirty="0"/>
          </a:p>
          <a:p>
            <a:pPr marL="0" indent="0">
              <a:buFontTx/>
              <a:buNone/>
            </a:pPr>
            <a:endParaRPr lang="en-US" i="0"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3142082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an exercise. (read)</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70685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a:t>
            </a:r>
            <a:r>
              <a:rPr lang="en-US" dirty="0" err="1"/>
              <a:t>RStudio</a:t>
            </a:r>
            <a:r>
              <a:rPr lang="en-US" dirty="0"/>
              <a:t> window, click export, and select Save as Image.</a:t>
            </a:r>
          </a:p>
          <a:p>
            <a:endParaRPr lang="en-US" dirty="0"/>
          </a:p>
          <a:p>
            <a:r>
              <a:rPr lang="en-US" dirty="0"/>
              <a:t>To save a plot you’ve created in a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52521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are very flexible. You can adjust the position of objects…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671729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different themes which affect how non-data elements such as axes, gridlines, and background appear.</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565107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customize color scales.</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2545348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Facets are a way to break down a plot into sub-plots by a grouping variable, for example gender or location in the hospital.</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587644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Ggplots</a:t>
            </a:r>
            <a:r>
              <a:rPr lang="en-US" dirty="0"/>
              <a:t> also allow plotting in radial coordinates or on geographical maps.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513834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add titles and captions. </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935546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themes, color scales, facets, coordinate systems, and text can be added to a </a:t>
            </a:r>
            <a:r>
              <a:rPr lang="en-US" dirty="0" err="1"/>
              <a:t>ggplot</a:t>
            </a:r>
            <a:r>
              <a:rPr lang="en-US" dirty="0"/>
              <a:t> command in the same way that we added </a:t>
            </a:r>
            <a:r>
              <a:rPr lang="en-US" dirty="0" err="1"/>
              <a:t>geom</a:t>
            </a:r>
            <a:r>
              <a:rPr lang="en-US" dirty="0"/>
              <a:t> layers – by writing a plus sign followed by a theme function, a scale function, a facet function, etc. You can find out about these functions on the Data Visualization Cheat Sheet.</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You</a:t>
            </a:r>
            <a:r>
              <a:rPr lang="en-US" i="0" baseline="0" dirty="0"/>
              <a:t> might have expected that there’s a linear relationship, which is actually true in aggregate - but this simple visualization reveals so much more than that. </a:t>
            </a:r>
          </a:p>
          <a:p>
            <a:endParaRPr lang="en-US" i="0" baseline="0" dirty="0"/>
          </a:p>
          <a:p>
            <a:r>
              <a:rPr lang="en-US" i="0" baseline="0" dirty="0"/>
              <a:t>We see 13 equally sized clusters of data.</a:t>
            </a:r>
          </a:p>
          <a:p>
            <a:endParaRPr lang="en-US" i="0" baseline="0" dirty="0"/>
          </a:p>
          <a:p>
            <a:r>
              <a:rPr lang="en-US" i="0" baseline="0" dirty="0"/>
              <a:t>Each cluster has a clearly marked bottom along a slope, with lots of points plotted on top of each other. The slope appears to be along the line where result time is equal to or very close to order time.</a:t>
            </a:r>
          </a:p>
          <a:p>
            <a:endParaRPr lang="en-US" i="0" baseline="0" dirty="0"/>
          </a:p>
          <a:p>
            <a:r>
              <a:rPr lang="en-US" i="0" baseline="0" dirty="0"/>
              <a:t>There are a couple of dots below that line, suggesting some orders were resulted </a:t>
            </a:r>
            <a:r>
              <a:rPr lang="en-US" i="1" baseline="0" dirty="0"/>
              <a:t>before</a:t>
            </a:r>
            <a:r>
              <a:rPr lang="en-US" i="0" baseline="0" dirty="0"/>
              <a:t> they were ordered.</a:t>
            </a:r>
          </a:p>
          <a:p>
            <a:endParaRPr lang="en-US" i="0" baseline="0" dirty="0"/>
          </a:p>
          <a:p>
            <a:r>
              <a:rPr lang="en-US" i="0" baseline="0" dirty="0"/>
              <a:t>None of this would be apparent from looking at a table with 45,000 rows.</a:t>
            </a:r>
          </a:p>
          <a:p>
            <a:endParaRPr lang="en-US" i="0" dirty="0"/>
          </a:p>
          <a:p>
            <a:r>
              <a:rPr lang="en-US" i="0" dirty="0"/>
              <a:t>The point of this exercise is that you might have some ideas about your data, but often times those ideas are wrong or incomplete. Being able to visualize data quickly is critical for</a:t>
            </a:r>
            <a:r>
              <a:rPr lang="en-US" i="0" baseline="0" dirty="0"/>
              <a:t> understanding. </a:t>
            </a:r>
          </a:p>
          <a:p>
            <a:endParaRPr lang="en-US" i="0" baseline="0" dirty="0"/>
          </a:p>
          <a:p>
            <a:r>
              <a:rPr lang="en-US" i="1" baseline="0" dirty="0"/>
              <a:t>Delete from PDF deck</a:t>
            </a:r>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One quick notes about this warning. </a:t>
            </a:r>
            <a:endParaRPr lang="en-US" i="1" dirty="0"/>
          </a:p>
          <a:p>
            <a:endParaRPr lang="en-US" i="1" dirty="0"/>
          </a:p>
          <a:p>
            <a:r>
              <a:rPr lang="en-US" i="0" dirty="0"/>
              <a:t>This is a useful warning since it’s good to be aware of NAs in your dataset.</a:t>
            </a:r>
          </a:p>
        </p:txBody>
      </p:sp>
      <p:sp>
        <p:nvSpPr>
          <p:cNvPr id="4" name="Slide Number Placeholder 3"/>
          <p:cNvSpPr>
            <a:spLocks noGrp="1"/>
          </p:cNvSpPr>
          <p:nvPr>
            <p:ph type="sldNum" sz="quarter" idx="10"/>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6284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is that you can build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So there should be a consistent way, or a </a:t>
            </a:r>
            <a:r>
              <a:rPr lang="en-US" sz="1200" b="1" i="0" kern="1200" baseline="0" dirty="0">
                <a:solidFill>
                  <a:schemeClr val="tx1"/>
                </a:solidFill>
                <a:effectLst/>
                <a:latin typeface="+mn-lt"/>
                <a:ea typeface="+mn-ea"/>
                <a:cs typeface="+mn-cs"/>
              </a:rPr>
              <a:t>grammar</a:t>
            </a:r>
            <a:r>
              <a:rPr lang="en-US" sz="1200" b="0" i="0" kern="1200" baseline="0" dirty="0">
                <a:solidFill>
                  <a:schemeClr val="tx1"/>
                </a:solidFill>
                <a:effectLst/>
                <a:latin typeface="+mn-lt"/>
                <a:ea typeface="+mn-ea"/>
                <a:cs typeface="+mn-cs"/>
              </a:rPr>
              <a:t>, to construct any type of graph.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advantage of ggplot2 over other graphics packages for R is this consistent grammar, which makes it easy to generate a lot of different graphs quickly to help your understand your data. So that means that when you’ve learned how to make a scatterplot you don’t have to learn a totally new way to make a histogram, or some other kind of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In addition, ggplot2 graphs are aesthetically pleasing and can be used to generate publication-quality plots.</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1141465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breakdown of how we just used </a:t>
            </a:r>
            <a:r>
              <a:rPr lang="en-US" i="0" baseline="0" dirty="0" err="1"/>
              <a:t>ggplot</a:t>
            </a:r>
            <a:r>
              <a:rPr lang="en-US" i="0" baseline="0" dirty="0"/>
              <a:t> to make that graph. </a:t>
            </a:r>
          </a:p>
          <a:p>
            <a:endParaRPr lang="en-US" i="0" baseline="0" dirty="0"/>
          </a:p>
          <a:p>
            <a:pPr marL="171450" indent="-171450">
              <a:buFont typeface="Arial" charset="0"/>
              <a:buChar char="•"/>
            </a:pPr>
            <a:r>
              <a:rPr lang="en-US" i="0" baseline="0" dirty="0"/>
              <a:t>You can see that we give it a data frame, in this case, our </a:t>
            </a:r>
            <a:r>
              <a:rPr lang="en-US" b="1" i="0" baseline="0" dirty="0"/>
              <a:t>orders</a:t>
            </a:r>
            <a:r>
              <a:rPr lang="en-US" i="0" baseline="0" dirty="0"/>
              <a:t> data</a:t>
            </a:r>
          </a:p>
          <a:p>
            <a:pPr marL="171450" indent="-171450">
              <a:buFont typeface="Arial" charset="0"/>
              <a:buChar char="•"/>
            </a:pPr>
            <a:r>
              <a:rPr lang="en-US" i="0" baseline="0" dirty="0"/>
              <a:t>We specify the type of graph, or “</a:t>
            </a:r>
            <a:r>
              <a:rPr lang="en-US" b="1" i="0" baseline="0" dirty="0" err="1"/>
              <a:t>geom</a:t>
            </a:r>
            <a:r>
              <a:rPr lang="en-US" i="0" baseline="0" dirty="0"/>
              <a:t>”, in this case, a histogram</a:t>
            </a:r>
          </a:p>
          <a:p>
            <a:pPr marL="171450" indent="-171450">
              <a:buFont typeface="Arial" charset="0"/>
              <a:buChar char="•"/>
            </a:pPr>
            <a:r>
              <a:rPr lang="en-US" i="0" baseline="0" dirty="0"/>
              <a:t>And we specify an </a:t>
            </a:r>
            <a:r>
              <a:rPr lang="en-US" b="1" i="0" baseline="0" dirty="0"/>
              <a:t>aesthetic mapping</a:t>
            </a:r>
            <a:r>
              <a:rPr lang="en-US" i="0" baseline="0" dirty="0"/>
              <a:t>, in this case, saying that we want the </a:t>
            </a:r>
            <a:r>
              <a:rPr lang="en-US" b="1" i="0" baseline="0" dirty="0"/>
              <a:t>x axis</a:t>
            </a:r>
            <a:r>
              <a:rPr lang="en-US" b="0" i="0" baseline="0" dirty="0"/>
              <a:t> to represent the </a:t>
            </a:r>
            <a:r>
              <a:rPr lang="en-US" b="1" i="0" baseline="0" dirty="0" err="1"/>
              <a:t>order_time</a:t>
            </a:r>
            <a:r>
              <a:rPr lang="en-US" b="0" i="0" baseline="0" dirty="0"/>
              <a:t> and the </a:t>
            </a:r>
            <a:r>
              <a:rPr lang="en-US" b="1" i="0" baseline="0" dirty="0"/>
              <a:t>y axis</a:t>
            </a:r>
            <a:r>
              <a:rPr lang="en-US" b="0" i="0" baseline="0" dirty="0"/>
              <a:t> to represent the </a:t>
            </a:r>
            <a:r>
              <a:rPr lang="en-US" b="1" i="0" baseline="0" dirty="0" err="1"/>
              <a:t>result_time</a:t>
            </a:r>
            <a:r>
              <a:rPr lang="en-US" b="0" i="0" baseline="0" dirty="0"/>
              <a:t>.</a:t>
            </a:r>
            <a:endParaRPr lang="en-US" i="0" baseline="0" dirty="0"/>
          </a:p>
          <a:p>
            <a:pPr marL="171450" indent="-171450">
              <a:buFont typeface="Arial" charset="0"/>
              <a:buChar char="•"/>
            </a:pPr>
            <a:r>
              <a:rPr lang="en-US" i="0" baseline="0" dirty="0"/>
              <a:t>A few more details to note: you always start a plot with the </a:t>
            </a:r>
            <a:r>
              <a:rPr lang="en-US" b="1" i="0" baseline="0" dirty="0" err="1"/>
              <a:t>ggplot</a:t>
            </a:r>
            <a:r>
              <a:rPr lang="en-US" i="0" baseline="0" dirty="0"/>
              <a:t>() function</a:t>
            </a:r>
          </a:p>
          <a:p>
            <a:pPr marL="171450" indent="-171450">
              <a:buFont typeface="Arial" charset="0"/>
              <a:buChar char="•"/>
            </a:pPr>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sign which should be put at the end of the line, followed by a newline.</a:t>
            </a:r>
          </a:p>
          <a:p>
            <a:pPr marL="171450" indent="-171450">
              <a:buFont typeface="Arial" charset="0"/>
              <a:buChar char="•"/>
            </a:pPr>
            <a:r>
              <a:rPr lang="en-US" i="0" baseline="0" dirty="0"/>
              <a:t>And the mappings need to go into the </a:t>
            </a:r>
            <a:r>
              <a:rPr lang="en-US" b="1" i="0" baseline="0" dirty="0" err="1"/>
              <a:t>aes</a:t>
            </a:r>
            <a:r>
              <a:rPr lang="en-US" b="1" i="0" baseline="0" dirty="0"/>
              <a:t>() </a:t>
            </a:r>
            <a:r>
              <a:rPr lang="en-US" i="0" baseline="0" dirty="0"/>
              <a:t>function. </a:t>
            </a:r>
            <a:r>
              <a:rPr lang="en-US" i="0" baseline="0" dirty="0" err="1"/>
              <a:t>Aes</a:t>
            </a:r>
            <a:r>
              <a:rPr lang="en-US" i="0" baseline="0" dirty="0"/>
              <a:t> is for “aesthetic mapping” which we’ll define in a few minutes.</a:t>
            </a:r>
          </a:p>
          <a:p>
            <a:pPr marL="171450" indent="-171450">
              <a:buFont typeface="Arial" charset="0"/>
              <a:buChar char="•"/>
            </a:pPr>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00223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tiff"/><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tiff"/><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Laboratory Medicine Core Data Analysis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Lesson 6</a:t>
            </a:r>
          </a:p>
          <a:p>
            <a:r>
              <a:rPr lang="en-US" sz="2800" b="1" dirty="0"/>
              <a:t>Visualizing Data</a:t>
            </a:r>
            <a:endParaRPr lang="en-US" sz="2000" b="1"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Choose a “</a:t>
            </a:r>
            <a:r>
              <a:rPr lang="en-US" dirty="0" err="1"/>
              <a:t>Geom</a:t>
            </a:r>
            <a:r>
              <a:rPr lang="en-US" dirty="0"/>
              <a:t>” Function</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pic>
        <p:nvPicPr>
          <p:cNvPr id="4" name="Picture 3"/>
          <p:cNvPicPr>
            <a:picLocks noChangeAspect="1"/>
          </p:cNvPicPr>
          <p:nvPr/>
        </p:nvPicPr>
        <p:blipFill>
          <a:blip r:embed="rId4"/>
          <a:stretch>
            <a:fillRect/>
          </a:stretch>
        </p:blipFill>
        <p:spPr>
          <a:xfrm>
            <a:off x="1024128" y="2353323"/>
            <a:ext cx="829152" cy="835630"/>
          </a:xfrm>
          <a:prstGeom prst="rect">
            <a:avLst/>
          </a:prstGeom>
        </p:spPr>
      </p:pic>
      <p:pic>
        <p:nvPicPr>
          <p:cNvPr id="5" name="Picture 4"/>
          <p:cNvPicPr>
            <a:picLocks noChangeAspect="1"/>
          </p:cNvPicPr>
          <p:nvPr/>
        </p:nvPicPr>
        <p:blipFill>
          <a:blip r:embed="rId5"/>
          <a:stretch>
            <a:fillRect/>
          </a:stretch>
        </p:blipFill>
        <p:spPr>
          <a:xfrm>
            <a:off x="1024128" y="3457444"/>
            <a:ext cx="829152" cy="832391"/>
          </a:xfrm>
          <a:prstGeom prst="rect">
            <a:avLst/>
          </a:prstGeom>
        </p:spPr>
      </p:pic>
      <p:pic>
        <p:nvPicPr>
          <p:cNvPr id="6" name="Picture 5"/>
          <p:cNvPicPr>
            <a:picLocks noChangeAspect="1"/>
          </p:cNvPicPr>
          <p:nvPr/>
        </p:nvPicPr>
        <p:blipFill>
          <a:blip r:embed="rId6"/>
          <a:stretch>
            <a:fillRect/>
          </a:stretch>
        </p:blipFill>
        <p:spPr>
          <a:xfrm>
            <a:off x="1024128" y="4610205"/>
            <a:ext cx="829152" cy="843936"/>
          </a:xfrm>
          <a:prstGeom prst="rect">
            <a:avLst/>
          </a:prstGeom>
        </p:spPr>
      </p:pic>
      <p:pic>
        <p:nvPicPr>
          <p:cNvPr id="7" name="Picture 6"/>
          <p:cNvPicPr>
            <a:picLocks noChangeAspect="1"/>
          </p:cNvPicPr>
          <p:nvPr/>
        </p:nvPicPr>
        <p:blipFill>
          <a:blip r:embed="rId7"/>
          <a:stretch>
            <a:fillRect/>
          </a:stretch>
        </p:blipFill>
        <p:spPr>
          <a:xfrm>
            <a:off x="6276806" y="4610205"/>
            <a:ext cx="864611" cy="835630"/>
          </a:xfrm>
          <a:prstGeom prst="rect">
            <a:avLst/>
          </a:prstGeom>
        </p:spPr>
      </p:pic>
      <p:pic>
        <p:nvPicPr>
          <p:cNvPr id="8" name="Picture 7"/>
          <p:cNvPicPr>
            <a:picLocks noChangeAspect="1"/>
          </p:cNvPicPr>
          <p:nvPr/>
        </p:nvPicPr>
        <p:blipFill>
          <a:blip r:embed="rId8"/>
          <a:stretch>
            <a:fillRect/>
          </a:stretch>
        </p:blipFill>
        <p:spPr>
          <a:xfrm>
            <a:off x="6259537" y="3471524"/>
            <a:ext cx="864611" cy="876088"/>
          </a:xfrm>
          <a:prstGeom prst="rect">
            <a:avLst/>
          </a:prstGeom>
        </p:spPr>
      </p:pic>
      <p:pic>
        <p:nvPicPr>
          <p:cNvPr id="9" name="Picture 8"/>
          <p:cNvPicPr>
            <a:picLocks noChangeAspect="1"/>
          </p:cNvPicPr>
          <p:nvPr/>
        </p:nvPicPr>
        <p:blipFill>
          <a:blip r:embed="rId9"/>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histogram</a:t>
              </a:r>
              <a:r>
                <a:rPr lang="en-US" sz="2800" dirty="0">
                  <a:latin typeface="Monaco" charset="0"/>
                  <a:ea typeface="Monaco" charset="0"/>
                  <a:cs typeface="Monaco"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bar</a:t>
              </a:r>
              <a:r>
                <a:rPr lang="en-US" sz="2800" dirty="0">
                  <a:latin typeface="Monaco" charset="0"/>
                  <a:ea typeface="Monaco" charset="0"/>
                  <a:cs typeface="Monaco"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point</a:t>
              </a:r>
              <a:r>
                <a:rPr lang="en-US" sz="2800" dirty="0">
                  <a:latin typeface="Monaco" charset="0"/>
                  <a:ea typeface="Monaco" charset="0"/>
                  <a:cs typeface="Monaco"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dotplot</a:t>
              </a:r>
              <a:r>
                <a:rPr lang="en-US" sz="2800" dirty="0">
                  <a:latin typeface="Monaco" charset="0"/>
                  <a:ea typeface="Monaco" charset="0"/>
                  <a:cs typeface="Monaco"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boxplot</a:t>
              </a:r>
              <a:r>
                <a:rPr lang="en-US" sz="2800" dirty="0">
                  <a:latin typeface="Monaco" charset="0"/>
                  <a:ea typeface="Monaco" charset="0"/>
                  <a:cs typeface="Monaco"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Monaco" charset="0"/>
                  <a:ea typeface="Monaco" charset="0"/>
                  <a:cs typeface="Monaco" charset="0"/>
                </a:rPr>
                <a:t>geom_</a:t>
              </a:r>
              <a:r>
                <a:rPr lang="en-US" sz="2800" dirty="0" err="1">
                  <a:solidFill>
                    <a:srgbClr val="92D050"/>
                  </a:solidFill>
                  <a:latin typeface="Monaco" charset="0"/>
                  <a:ea typeface="Monaco" charset="0"/>
                  <a:cs typeface="Monaco" charset="0"/>
                </a:rPr>
                <a:t>line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1509848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7246" y="982232"/>
            <a:ext cx="9985108" cy="7210714"/>
          </a:xfrm>
          <a:prstGeom prst="rect">
            <a:avLst/>
          </a:prstGeom>
        </p:spPr>
      </p:pic>
      <p:sp>
        <p:nvSpPr>
          <p:cNvPr id="3" name="Rectangle 2"/>
          <p:cNvSpPr/>
          <p:nvPr/>
        </p:nvSpPr>
        <p:spPr>
          <a:xfrm>
            <a:off x="1027245" y="982232"/>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56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276173"/>
            </a:xfrm>
            <a:prstGeom prst="rect">
              <a:avLst/>
            </a:prstGeom>
            <a:noFill/>
          </p:spPr>
          <p:txBody>
            <a:bodyPr wrap="square" rtlCol="0">
              <a:spAutoFit/>
            </a:bodyPr>
            <a:lstStyle/>
            <a:p>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x = a, y = b, color = c</a:t>
              </a:r>
              <a:r>
                <a:rPr lang="en-US" sz="2800" dirty="0">
                  <a:latin typeface="Monaco" charset="0"/>
                  <a:ea typeface="Monaco" charset="0"/>
                  <a:cs typeface="Monaco"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852863"/>
            <a:ext cx="9720072" cy="4596063"/>
          </a:xfrm>
        </p:spPr>
        <p:txBody>
          <a:bodyPr>
            <a:normAutofit fontScale="62500" lnSpcReduction="20000"/>
          </a:bodyPr>
          <a:lstStyle/>
          <a:p>
            <a:pPr marL="0" indent="0">
              <a:buNone/>
            </a:pPr>
            <a:r>
              <a:rPr lang="en-US" dirty="0"/>
              <a:t>Consider the 6 aesthetics shown just previously. All aesthetics can be used for discrete variables, but only some can be used for continuous variables. </a:t>
            </a:r>
          </a:p>
          <a:p>
            <a:pPr marL="0" indent="0">
              <a:buNone/>
            </a:pPr>
            <a:r>
              <a:rPr lang="en-US" dirty="0"/>
              <a:t>Which aesthetics can be used </a:t>
            </a:r>
            <a:r>
              <a:rPr lang="en-US" u="sng" dirty="0"/>
              <a:t>only</a:t>
            </a:r>
            <a:r>
              <a:rPr lang="en-US" dirty="0"/>
              <a:t> for </a:t>
            </a:r>
            <a:r>
              <a:rPr lang="en-US" u="sng" dirty="0"/>
              <a:t>discrete</a:t>
            </a:r>
            <a:r>
              <a:rPr lang="en-US" dirty="0"/>
              <a:t> variables?</a:t>
            </a:r>
          </a:p>
          <a:p>
            <a:pPr marL="0" indent="0">
              <a:buNone/>
            </a:pPr>
            <a:endParaRPr lang="en-US" dirty="0"/>
          </a:p>
          <a:p>
            <a:pPr marL="914400" indent="-914400">
              <a:buAutoNum type="alphaUcPeriod"/>
            </a:pPr>
            <a:r>
              <a:rPr lang="en-US" dirty="0"/>
              <a:t>Color</a:t>
            </a:r>
          </a:p>
          <a:p>
            <a:pPr marL="914400" indent="-914400">
              <a:buAutoNum type="alphaUcPeriod"/>
            </a:pPr>
            <a:r>
              <a:rPr lang="en-US" dirty="0"/>
              <a:t>Line type</a:t>
            </a:r>
          </a:p>
          <a:p>
            <a:pPr marL="914400" indent="-914400">
              <a:buAutoNum type="alphaUcPeriod"/>
            </a:pPr>
            <a:r>
              <a:rPr lang="en-US" dirty="0"/>
              <a:t>Shape</a:t>
            </a:r>
          </a:p>
          <a:p>
            <a:pPr marL="914400" indent="-914400">
              <a:buAutoNum type="alphaUcPeriod"/>
            </a:pPr>
            <a:r>
              <a:rPr lang="en-US" dirty="0"/>
              <a:t>B + C</a:t>
            </a:r>
          </a:p>
          <a:p>
            <a:pPr marL="914400" indent="-914400">
              <a:buAutoNum type="alphaUcPeriod"/>
            </a:pPr>
            <a:r>
              <a:rPr lang="en-US" dirty="0"/>
              <a:t>A + B + C</a:t>
            </a:r>
          </a:p>
          <a:p>
            <a:pPr marL="0" indent="0">
              <a:buNone/>
            </a:pPr>
            <a:endParaRPr lang="en-US" dirty="0"/>
          </a:p>
        </p:txBody>
      </p:sp>
    </p:spTree>
    <p:extLst>
      <p:ext uri="{BB962C8B-B14F-4D97-AF65-F5344CB8AC3E}">
        <p14:creationId xmlns:p14="http://schemas.microsoft.com/office/powerpoint/2010/main" val="1806734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04-visualize.Rmd</a:t>
            </a:r>
            <a:r>
              <a:rPr lang="en-US" dirty="0"/>
              <a:t>. Work through the exercises of the section titled “Your Turn 4.”</a:t>
            </a:r>
          </a:p>
        </p:txBody>
      </p:sp>
    </p:spTree>
    <p:extLst>
      <p:ext uri="{BB962C8B-B14F-4D97-AF65-F5344CB8AC3E}">
        <p14:creationId xmlns:p14="http://schemas.microsoft.com/office/powerpoint/2010/main" val="249229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4" name="Picture 3">
            <a:extLst>
              <a:ext uri="{FF2B5EF4-FFF2-40B4-BE49-F238E27FC236}">
                <a16:creationId xmlns:a16="http://schemas.microsoft.com/office/drawing/2014/main" id="{40DD39CC-F05C-E24D-8D37-D8F1C9BC9187}"/>
              </a:ext>
            </a:extLst>
          </p:cNvPr>
          <p:cNvPicPr>
            <a:picLocks noChangeAspect="1"/>
          </p:cNvPicPr>
          <p:nvPr/>
        </p:nvPicPr>
        <p:blipFill>
          <a:blip r:embed="rId3"/>
          <a:stretch>
            <a:fillRect/>
          </a:stretch>
        </p:blipFill>
        <p:spPr>
          <a:xfrm>
            <a:off x="2454473" y="1190768"/>
            <a:ext cx="7678434" cy="4749214"/>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3"/>
          <a:stretch>
            <a:fillRect/>
          </a:stretch>
        </p:blipFill>
        <p:spPr>
          <a:xfrm>
            <a:off x="425450" y="603250"/>
            <a:ext cx="5883259" cy="2931747"/>
          </a:xfrm>
          <a:prstGeom prst="rect">
            <a:avLst/>
          </a:prstGeom>
        </p:spPr>
      </p:pic>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8188657" y="3407807"/>
            <a:ext cx="450376" cy="1189138"/>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FF0000"/>
                  </a:solidFill>
                  <a:latin typeface="Monaco" pitchFamily="2" charset="77"/>
                  <a:ea typeface="Menlo" panose="020B0609030804020204" pitchFamily="49" charset="0"/>
                  <a:cs typeface="Menlo" panose="020B0609030804020204" pitchFamily="49" charset="0"/>
                </a:rPr>
                <a:t>aes</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b="1" dirty="0" err="1">
                <a:solidFill>
                  <a:srgbClr val="FF0000"/>
                </a:solidFill>
                <a:latin typeface="Monaco" pitchFamily="2" charset="77"/>
              </a:rPr>
              <a:t>aes</a:t>
            </a:r>
            <a:r>
              <a:rPr lang="en-US" sz="2400" b="1" dirty="0">
                <a:solidFill>
                  <a:srgbClr val="FF0000"/>
                </a:solidFill>
                <a:latin typeface="Monaco" pitchFamily="2" charset="77"/>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a:off x="7410734" y="5144723"/>
            <a:ext cx="491320" cy="696519"/>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9100312" y="4148215"/>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chemeClr val="accent2"/>
                  </a:solidFill>
                  <a:latin typeface="Monaco" pitchFamily="2" charset="77"/>
                  <a:ea typeface="Menlo" panose="020B0609030804020204" pitchFamily="49" charset="0"/>
                  <a:cs typeface="Menlo" panose="020B0609030804020204" pitchFamily="49" charset="0"/>
                </a:rPr>
                <a:t>, color = "blue"</a:t>
              </a:r>
              <a:r>
                <a:rPr lang="en-US" sz="1600" dirty="0">
                  <a:latin typeface="Monaco" pitchFamily="2" charset="77"/>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 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a:t>
              </a:r>
            </a:p>
          </p:txBody>
        </p:sp>
      </p:grpSp>
      <p:pic>
        <p:nvPicPr>
          <p:cNvPr id="11" name="Picture 10">
            <a:extLst>
              <a:ext uri="{FF2B5EF4-FFF2-40B4-BE49-F238E27FC236}">
                <a16:creationId xmlns:a16="http://schemas.microsoft.com/office/drawing/2014/main" id="{AD593508-1CDD-184C-ABF5-454FA4C98575}"/>
              </a:ext>
            </a:extLst>
          </p:cNvPr>
          <p:cNvPicPr>
            <a:picLocks noChangeAspect="1"/>
          </p:cNvPicPr>
          <p:nvPr/>
        </p:nvPicPr>
        <p:blipFill>
          <a:blip r:embed="rId3"/>
          <a:stretch>
            <a:fillRect/>
          </a:stretch>
        </p:blipFill>
        <p:spPr>
          <a:xfrm>
            <a:off x="7012094" y="603250"/>
            <a:ext cx="4804768" cy="2971813"/>
          </a:xfrm>
          <a:prstGeom prst="rect">
            <a:avLst/>
          </a:prstGeom>
        </p:spPr>
      </p:pic>
      <p:pic>
        <p:nvPicPr>
          <p:cNvPr id="12" name="Picture 11">
            <a:extLst>
              <a:ext uri="{FF2B5EF4-FFF2-40B4-BE49-F238E27FC236}">
                <a16:creationId xmlns:a16="http://schemas.microsoft.com/office/drawing/2014/main" id="{1DAA98A8-F83B-2247-8CD5-B24FC96F847B}"/>
              </a:ext>
            </a:extLst>
          </p:cNvPr>
          <p:cNvPicPr>
            <a:picLocks noChangeAspect="1"/>
          </p:cNvPicPr>
          <p:nvPr/>
        </p:nvPicPr>
        <p:blipFill>
          <a:blip r:embed="rId4"/>
          <a:stretch>
            <a:fillRect/>
          </a:stretch>
        </p:blipFill>
        <p:spPr>
          <a:xfrm>
            <a:off x="425450" y="603250"/>
            <a:ext cx="5883259" cy="2931747"/>
          </a:xfrm>
          <a:prstGeom prst="rect">
            <a:avLst/>
          </a:prstGeom>
        </p:spPr>
      </p:pic>
      <p:sp>
        <p:nvSpPr>
          <p:cNvPr id="19" name="Freeform 18">
            <a:extLst>
              <a:ext uri="{FF2B5EF4-FFF2-40B4-BE49-F238E27FC236}">
                <a16:creationId xmlns:a16="http://schemas.microsoft.com/office/drawing/2014/main" id="{642459AF-7267-674B-8659-584C6D0DF0E4}"/>
              </a:ext>
            </a:extLst>
          </p:cNvPr>
          <p:cNvSpPr/>
          <p:nvPr/>
        </p:nvSpPr>
        <p:spPr>
          <a:xfrm>
            <a:off x="4626592" y="3384645"/>
            <a:ext cx="3523192" cy="109182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8256896" y="3452884"/>
            <a:ext cx="3425479" cy="3074735"/>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0AC8AF8-D97B-0648-A164-F02C1E2944DE}"/>
              </a:ext>
            </a:extLst>
          </p:cNvPr>
          <p:cNvPicPr>
            <a:picLocks noChangeAspect="1"/>
          </p:cNvPicPr>
          <p:nvPr/>
        </p:nvPicPr>
        <p:blipFill>
          <a:blip r:embed="rId3"/>
          <a:stretch>
            <a:fillRect/>
          </a:stretch>
        </p:blipFill>
        <p:spPr>
          <a:xfrm>
            <a:off x="6293690" y="2150595"/>
            <a:ext cx="5034508" cy="3111213"/>
          </a:xfrm>
          <a:prstGeom prst="rect">
            <a:avLst/>
          </a:prstGeom>
        </p:spPr>
      </p:pic>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4"/>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grpSp>
        <p:nvGrpSpPr>
          <p:cNvPr id="14" name="Group 13">
            <a:extLst>
              <a:ext uri="{FF2B5EF4-FFF2-40B4-BE49-F238E27FC236}">
                <a16:creationId xmlns:a16="http://schemas.microsoft.com/office/drawing/2014/main" id="{CBE598F2-F6F0-3949-B522-D9109247E30A}"/>
              </a:ext>
            </a:extLst>
          </p:cNvPr>
          <p:cNvGrpSpPr/>
          <p:nvPr/>
        </p:nvGrpSpPr>
        <p:grpSpPr>
          <a:xfrm>
            <a:off x="1112537" y="2855495"/>
            <a:ext cx="5512405" cy="1299410"/>
            <a:chOff x="1112537" y="2855495"/>
            <a:chExt cx="5512405" cy="1299410"/>
          </a:xfrm>
        </p:grpSpPr>
        <p:sp>
          <p:nvSpPr>
            <p:cNvPr id="9" name="Oval 8">
              <a:extLst>
                <a:ext uri="{FF2B5EF4-FFF2-40B4-BE49-F238E27FC236}">
                  <a16:creationId xmlns:a16="http://schemas.microsoft.com/office/drawing/2014/main" id="{C86FC067-2C80-4245-AF0E-5AB86ABECAD2}"/>
                </a:ext>
              </a:extLst>
            </p:cNvPr>
            <p:cNvSpPr/>
            <p:nvPr/>
          </p:nvSpPr>
          <p:spPr>
            <a:xfrm>
              <a:off x="1112537"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571FD74-6633-E643-B682-64E09882D726}"/>
                </a:ext>
              </a:extLst>
            </p:cNvPr>
            <p:cNvSpPr/>
            <p:nvPr/>
          </p:nvSpPr>
          <p:spPr>
            <a:xfrm>
              <a:off x="6325774" y="28554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23C74F8-5F16-7640-AD1C-311DF6232ED2}"/>
              </a:ext>
            </a:extLst>
          </p:cNvPr>
          <p:cNvGrpSpPr/>
          <p:nvPr/>
        </p:nvGrpSpPr>
        <p:grpSpPr>
          <a:xfrm>
            <a:off x="3219258" y="4930557"/>
            <a:ext cx="6073140" cy="299168"/>
            <a:chOff x="3219258" y="4930557"/>
            <a:chExt cx="6073140" cy="299168"/>
          </a:xfrm>
        </p:grpSpPr>
        <p:sp>
          <p:nvSpPr>
            <p:cNvPr id="11" name="Oval 10">
              <a:extLst>
                <a:ext uri="{FF2B5EF4-FFF2-40B4-BE49-F238E27FC236}">
                  <a16:creationId xmlns:a16="http://schemas.microsoft.com/office/drawing/2014/main" id="{747158F0-66F7-BA40-8E13-058D1C703252}"/>
                </a:ext>
              </a:extLst>
            </p:cNvPr>
            <p:cNvSpPr/>
            <p:nvPr/>
          </p:nvSpPr>
          <p:spPr>
            <a:xfrm rot="5400000">
              <a:off x="371937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40ACA8E-F6EA-F648-969C-CD7C5599F874}"/>
                </a:ext>
              </a:extLst>
            </p:cNvPr>
            <p:cNvSpPr/>
            <p:nvPr/>
          </p:nvSpPr>
          <p:spPr>
            <a:xfrm rot="5400000">
              <a:off x="8493109" y="443043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883D6-F381-184B-88D2-7ED522A2DD78}"/>
              </a:ext>
            </a:extLst>
          </p:cNvPr>
          <p:cNvPicPr>
            <a:picLocks noChangeAspect="1"/>
          </p:cNvPicPr>
          <p:nvPr/>
        </p:nvPicPr>
        <p:blipFill>
          <a:blip r:embed="rId3"/>
          <a:stretch>
            <a:fillRect/>
          </a:stretch>
        </p:blipFill>
        <p:spPr>
          <a:xfrm>
            <a:off x="1096495" y="2150805"/>
            <a:ext cx="5034508" cy="311100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pic>
        <p:nvPicPr>
          <p:cNvPr id="7" name="Picture 6">
            <a:extLst>
              <a:ext uri="{FF2B5EF4-FFF2-40B4-BE49-F238E27FC236}">
                <a16:creationId xmlns:a16="http://schemas.microsoft.com/office/drawing/2014/main" id="{9BF5B661-9C01-F74A-8310-CC039436BBBD}"/>
              </a:ext>
            </a:extLst>
          </p:cNvPr>
          <p:cNvPicPr>
            <a:picLocks noChangeAspect="1"/>
          </p:cNvPicPr>
          <p:nvPr/>
        </p:nvPicPr>
        <p:blipFill>
          <a:blip r:embed="rId4"/>
          <a:stretch>
            <a:fillRect/>
          </a:stretch>
        </p:blipFill>
        <p:spPr>
          <a:xfrm>
            <a:off x="6293690" y="2150596"/>
            <a:ext cx="5034508" cy="3111213"/>
          </a:xfrm>
          <a:prstGeom prst="rect">
            <a:avLst/>
          </a:prstGeom>
        </p:spPr>
      </p:pic>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a:extLst>
              <a:ext uri="{FF2B5EF4-FFF2-40B4-BE49-F238E27FC236}">
                <a16:creationId xmlns:a16="http://schemas.microsoft.com/office/drawing/2014/main" id="{BCF2A79D-8CFD-694B-86D9-4B9D93F8BD90}"/>
              </a:ext>
            </a:extLst>
          </p:cNvPr>
          <p:cNvPicPr>
            <a:picLocks noChangeAspect="1"/>
          </p:cNvPicPr>
          <p:nvPr/>
        </p:nvPicPr>
        <p:blipFill>
          <a:blip r:embed="rId5"/>
          <a:stretch>
            <a:fillRect/>
          </a:stretch>
        </p:blipFill>
        <p:spPr>
          <a:xfrm>
            <a:off x="6293690" y="2150595"/>
            <a:ext cx="5034508" cy="3111213"/>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B154C1-C012-964D-99D0-BC65DCAC3F9B}"/>
              </a:ext>
            </a:extLst>
          </p:cNvPr>
          <p:cNvPicPr>
            <a:picLocks noChangeAspect="1"/>
          </p:cNvPicPr>
          <p:nvPr/>
        </p:nvPicPr>
        <p:blipFill>
          <a:blip r:embed="rId2"/>
          <a:stretch>
            <a:fillRect/>
          </a:stretch>
        </p:blipFill>
        <p:spPr>
          <a:xfrm>
            <a:off x="10939019" y="5629923"/>
            <a:ext cx="867253" cy="1006205"/>
          </a:xfrm>
          <a:prstGeom prst="rect">
            <a:avLst/>
          </a:prstGeom>
        </p:spPr>
      </p:pic>
      <p:grpSp>
        <p:nvGrpSpPr>
          <p:cNvPr id="3" name="Group 2">
            <a:extLst>
              <a:ext uri="{FF2B5EF4-FFF2-40B4-BE49-F238E27FC236}">
                <a16:creationId xmlns:a16="http://schemas.microsoft.com/office/drawing/2014/main" id="{D7420901-575E-DB4B-AD3D-0DFF67B80833}"/>
              </a:ext>
            </a:extLst>
          </p:cNvPr>
          <p:cNvGrpSpPr/>
          <p:nvPr/>
        </p:nvGrpSpPr>
        <p:grpSpPr>
          <a:xfrm>
            <a:off x="1082486" y="3200400"/>
            <a:ext cx="9856737" cy="1241527"/>
            <a:chOff x="2080825" y="3162925"/>
            <a:chExt cx="8090002" cy="655320"/>
          </a:xfrm>
        </p:grpSpPr>
        <p:sp>
          <p:nvSpPr>
            <p:cNvPr id="4" name="Rectangle 3">
              <a:extLst>
                <a:ext uri="{FF2B5EF4-FFF2-40B4-BE49-F238E27FC236}">
                  <a16:creationId xmlns:a16="http://schemas.microsoft.com/office/drawing/2014/main" id="{E4EEF4DF-8097-6D4B-8FB9-914D569ADBC2}"/>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CB848C-91C4-0343-AD5C-1823D2DA96D0}"/>
                </a:ext>
              </a:extLst>
            </p:cNvPr>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064943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a:t>
            </a:r>
            <a:r>
              <a:rPr lang="en-US"/>
              <a:t>Turn 5</a:t>
            </a:r>
            <a:endParaRPr lang="en-US" dirty="0"/>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lstStyle/>
          <a:p>
            <a:pPr marL="0" indent="0">
              <a:buNone/>
            </a:pPr>
            <a:r>
              <a:rPr lang="en-US" dirty="0"/>
              <a:t>Open </a:t>
            </a:r>
            <a:r>
              <a:rPr lang="en-US" sz="4000" dirty="0">
                <a:solidFill>
                  <a:schemeClr val="accent2"/>
                </a:solidFill>
                <a:latin typeface="Monaco" pitchFamily="2" charset="77"/>
              </a:rPr>
              <a:t>05-visualize.Rmd</a:t>
            </a:r>
            <a:r>
              <a:rPr lang="en-US" dirty="0"/>
              <a:t>. Work through the exercises of the section titled “Your Turn 5.”</a:t>
            </a:r>
          </a:p>
        </p:txBody>
      </p:sp>
    </p:spTree>
    <p:extLst>
      <p:ext uri="{BB962C8B-B14F-4D97-AF65-F5344CB8AC3E}">
        <p14:creationId xmlns:p14="http://schemas.microsoft.com/office/powerpoint/2010/main" val="3738858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Global</a:t>
            </a:r>
            <a:r>
              <a:rPr lang="en-US" sz="6000" dirty="0"/>
              <a:t> vs </a:t>
            </a:r>
            <a:r>
              <a:rPr lang="en-US" sz="6000" b="1" dirty="0">
                <a:solidFill>
                  <a:srgbClr val="92D050"/>
                </a:solidFill>
              </a:rPr>
              <a:t>Local</a:t>
            </a:r>
            <a:r>
              <a:rPr lang="en-US" sz="6000" dirty="0"/>
              <a:t> Settings</a:t>
            </a:r>
            <a:endParaRPr lang="en-US" sz="5400" dirty="0"/>
          </a:p>
        </p:txBody>
      </p:sp>
    </p:spTree>
    <p:extLst>
      <p:ext uri="{BB962C8B-B14F-4D97-AF65-F5344CB8AC3E}">
        <p14:creationId xmlns:p14="http://schemas.microsoft.com/office/powerpoint/2010/main" val="4237595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93E736-CC51-AC4C-A0DE-66174BD53A68}"/>
              </a:ext>
            </a:extLst>
          </p:cNvPr>
          <p:cNvGrpSpPr/>
          <p:nvPr/>
        </p:nvGrpSpPr>
        <p:grpSpPr>
          <a:xfrm>
            <a:off x="327830" y="4044724"/>
            <a:ext cx="11489032" cy="933689"/>
            <a:chOff x="2080825" y="3162925"/>
            <a:chExt cx="8090002" cy="655905"/>
          </a:xfrm>
        </p:grpSpPr>
        <p:sp>
          <p:nvSpPr>
            <p:cNvPr id="3" name="Rectangle 2">
              <a:extLst>
                <a:ext uri="{FF2B5EF4-FFF2-40B4-BE49-F238E27FC236}">
                  <a16:creationId xmlns:a16="http://schemas.microsoft.com/office/drawing/2014/main" id="{D08D57C0-538D-7A46-BD7F-184477BD14F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676E794-0F6E-F441-B8EF-5357660686A8}"/>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geom_point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a:t>
              </a:r>
            </a:p>
            <a:p>
              <a:r>
                <a:rPr lang="en-US" sz="1600" dirty="0">
                  <a:latin typeface="Monaco" pitchFamily="2" charset="77"/>
                  <a:ea typeface="Menlo" panose="020B0609030804020204" pitchFamily="49" charset="0"/>
                  <a:cs typeface="Menlo" panose="020B0609030804020204" pitchFamily="49" charset="0"/>
                </a:rPr>
                <a:t>  </a:t>
              </a:r>
              <a:r>
                <a:rPr lang="en-US" sz="1600" dirty="0" err="1">
                  <a:solidFill>
                    <a:srgbClr val="FF0000"/>
                  </a:solidFill>
                  <a:latin typeface="Monaco" pitchFamily="2" charset="77"/>
                  <a:ea typeface="Menlo" panose="020B0609030804020204" pitchFamily="49" charset="0"/>
                  <a:cs typeface="Menlo" panose="020B0609030804020204" pitchFamily="49" charset="0"/>
                </a:rPr>
                <a:t>geom_smooth</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(x = </a:t>
              </a:r>
              <a:r>
                <a:rPr lang="en-US" sz="1600" dirty="0" err="1">
                  <a:solidFill>
                    <a:srgbClr val="92D050"/>
                  </a:solidFill>
                  <a:latin typeface="Monaco" pitchFamily="2" charset="77"/>
                  <a:ea typeface="Menlo" panose="020B0609030804020204" pitchFamily="49" charset="0"/>
                  <a:cs typeface="Menlo" panose="020B0609030804020204" pitchFamily="49" charset="0"/>
                </a:rPr>
                <a:t>order_time</a:t>
              </a:r>
              <a:r>
                <a:rPr lang="en-US" sz="1600" dirty="0">
                  <a:solidFill>
                    <a:srgbClr val="92D050"/>
                  </a:solidFill>
                  <a:latin typeface="Monaco" pitchFamily="2" charset="77"/>
                  <a:ea typeface="Menlo" panose="020B0609030804020204" pitchFamily="49" charset="0"/>
                  <a:cs typeface="Menlo" panose="020B0609030804020204" pitchFamily="49" charset="0"/>
                </a:rPr>
                <a:t>, y = </a:t>
              </a:r>
              <a:r>
                <a:rPr lang="en-US" sz="1600" dirty="0" err="1">
                  <a:solidFill>
                    <a:srgbClr val="92D050"/>
                  </a:solidFill>
                  <a:latin typeface="Monaco" pitchFamily="2" charset="77"/>
                  <a:ea typeface="Menlo" panose="020B0609030804020204" pitchFamily="49" charset="0"/>
                  <a:cs typeface="Menlo" panose="020B0609030804020204" pitchFamily="49" charset="0"/>
                </a:rPr>
                <a:t>result_time</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endParaRPr lang="en-US" sz="1600" dirty="0">
                <a:latin typeface="Monaco" pitchFamily="2" charset="77"/>
                <a:ea typeface="Menlo" panose="020B0609030804020204" pitchFamily="49" charset="0"/>
                <a:cs typeface="Menlo" panose="020B0609030804020204" pitchFamily="49" charset="0"/>
              </a:endParaRPr>
            </a:p>
          </p:txBody>
        </p:sp>
      </p:grpSp>
      <p:grpSp>
        <p:nvGrpSpPr>
          <p:cNvPr id="5" name="Group 4">
            <a:extLst>
              <a:ext uri="{FF2B5EF4-FFF2-40B4-BE49-F238E27FC236}">
                <a16:creationId xmlns:a16="http://schemas.microsoft.com/office/drawing/2014/main" id="{4B58E1DF-31ED-5047-AB70-535F8FEAB3C1}"/>
              </a:ext>
            </a:extLst>
          </p:cNvPr>
          <p:cNvGrpSpPr/>
          <p:nvPr/>
        </p:nvGrpSpPr>
        <p:grpSpPr>
          <a:xfrm>
            <a:off x="327830" y="5393912"/>
            <a:ext cx="11489032" cy="933689"/>
            <a:chOff x="2080825" y="3162925"/>
            <a:chExt cx="8090002" cy="655905"/>
          </a:xfrm>
        </p:grpSpPr>
        <p:sp>
          <p:nvSpPr>
            <p:cNvPr id="6" name="Rectangle 5">
              <a:extLst>
                <a:ext uri="{FF2B5EF4-FFF2-40B4-BE49-F238E27FC236}">
                  <a16:creationId xmlns:a16="http://schemas.microsoft.com/office/drawing/2014/main" id="{B23B5F61-5638-3545-A108-8561AE0C06E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F2AB5D-88C3-D647-A1CA-7661F57ACA59}"/>
                </a:ext>
              </a:extLst>
            </p:cNvPr>
            <p:cNvSpPr txBox="1"/>
            <p:nvPr/>
          </p:nvSpPr>
          <p:spPr>
            <a:xfrm>
              <a:off x="2080825" y="3235065"/>
              <a:ext cx="8090002" cy="583765"/>
            </a:xfrm>
            <a:prstGeom prst="rect">
              <a:avLst/>
            </a:prstGeom>
            <a:noFill/>
          </p:spPr>
          <p:txBody>
            <a:bodyPr wrap="square" rtlCol="0">
              <a:spAutoFit/>
            </a:bodyPr>
            <a:lstStyle/>
            <a:p>
              <a:r>
                <a:rPr lang="en-US" sz="1600" dirty="0" err="1">
                  <a:solidFill>
                    <a:srgbClr val="FF0000"/>
                  </a:solidFill>
                  <a:latin typeface="Monaco" pitchFamily="2" charset="77"/>
                  <a:ea typeface="Menlo" panose="020B0609030804020204" pitchFamily="49" charset="0"/>
                  <a:cs typeface="Menlo" panose="020B0609030804020204" pitchFamily="49" charset="0"/>
                </a:rPr>
                <a:t>ggplot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solidFill>
                    <a:srgbClr val="FF000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p>
          </p:txBody>
        </p:sp>
      </p:grpSp>
      <p:pic>
        <p:nvPicPr>
          <p:cNvPr id="8" name="Picture 7">
            <a:extLst>
              <a:ext uri="{FF2B5EF4-FFF2-40B4-BE49-F238E27FC236}">
                <a16:creationId xmlns:a16="http://schemas.microsoft.com/office/drawing/2014/main" id="{8DB9CACA-7631-4648-A8C1-59CDD653F5BC}"/>
              </a:ext>
            </a:extLst>
          </p:cNvPr>
          <p:cNvPicPr>
            <a:picLocks noChangeAspect="1"/>
          </p:cNvPicPr>
          <p:nvPr/>
        </p:nvPicPr>
        <p:blipFill>
          <a:blip r:embed="rId3"/>
          <a:stretch>
            <a:fillRect/>
          </a:stretch>
        </p:blipFill>
        <p:spPr>
          <a:xfrm>
            <a:off x="501074" y="288601"/>
            <a:ext cx="5913582" cy="3651065"/>
          </a:xfrm>
          <a:prstGeom prst="rect">
            <a:avLst/>
          </a:prstGeom>
        </p:spPr>
      </p:pic>
      <p:sp>
        <p:nvSpPr>
          <p:cNvPr id="9" name="TextBox 8">
            <a:extLst>
              <a:ext uri="{FF2B5EF4-FFF2-40B4-BE49-F238E27FC236}">
                <a16:creationId xmlns:a16="http://schemas.microsoft.com/office/drawing/2014/main" id="{447BFF49-FE6E-084E-8EFB-58925DFF9B74}"/>
              </a:ext>
            </a:extLst>
          </p:cNvPr>
          <p:cNvSpPr txBox="1"/>
          <p:nvPr/>
        </p:nvSpPr>
        <p:spPr>
          <a:xfrm>
            <a:off x="8115631" y="2317102"/>
            <a:ext cx="3701231"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ggplot</a:t>
            </a:r>
            <a:r>
              <a:rPr lang="en-US" sz="2400" b="1" dirty="0">
                <a:solidFill>
                  <a:srgbClr val="FF0000"/>
                </a:solidFill>
                <a:latin typeface="Monaco" pitchFamily="2" charset="77"/>
              </a:rPr>
              <a:t>()</a:t>
            </a:r>
            <a:r>
              <a:rPr lang="en-US" sz="3200" dirty="0"/>
              <a:t>: apply </a:t>
            </a:r>
            <a:r>
              <a:rPr lang="en-US" sz="3200" b="1" dirty="0">
                <a:solidFill>
                  <a:srgbClr val="0070C0"/>
                </a:solidFill>
              </a:rPr>
              <a:t>globally</a:t>
            </a:r>
            <a:r>
              <a:rPr lang="en-US" sz="3200" dirty="0"/>
              <a:t> to </a:t>
            </a:r>
            <a:r>
              <a:rPr lang="en-US" sz="3200" b="1" dirty="0">
                <a:solidFill>
                  <a:srgbClr val="0070C0"/>
                </a:solidFill>
              </a:rPr>
              <a:t>every layer</a:t>
            </a:r>
          </a:p>
        </p:txBody>
      </p:sp>
      <p:cxnSp>
        <p:nvCxnSpPr>
          <p:cNvPr id="10" name="Straight Arrow Connector 9">
            <a:extLst>
              <a:ext uri="{FF2B5EF4-FFF2-40B4-BE49-F238E27FC236}">
                <a16:creationId xmlns:a16="http://schemas.microsoft.com/office/drawing/2014/main" id="{114A8E42-B1A6-1A47-A519-05814157EDE6}"/>
              </a:ext>
            </a:extLst>
          </p:cNvPr>
          <p:cNvCxnSpPr>
            <a:cxnSpLocks/>
            <a:stCxn id="9" idx="2"/>
          </p:cNvCxnSpPr>
          <p:nvPr/>
        </p:nvCxnSpPr>
        <p:spPr>
          <a:xfrm flipH="1">
            <a:off x="8091055" y="3886762"/>
            <a:ext cx="1875192" cy="1609842"/>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28EE70F-6A10-864C-BD2F-640F9BFBBA8F}"/>
              </a:ext>
            </a:extLst>
          </p:cNvPr>
          <p:cNvSpPr txBox="1"/>
          <p:nvPr/>
        </p:nvSpPr>
        <p:spPr>
          <a:xfrm>
            <a:off x="7135091" y="288601"/>
            <a:ext cx="4294907" cy="1569660"/>
          </a:xfrm>
          <a:prstGeom prst="rect">
            <a:avLst/>
          </a:prstGeom>
          <a:noFill/>
        </p:spPr>
        <p:txBody>
          <a:bodyPr wrap="square" rtlCol="0">
            <a:spAutoFit/>
          </a:bodyPr>
          <a:lstStyle/>
          <a:p>
            <a:pPr algn="ctr"/>
            <a:r>
              <a:rPr lang="en-US" sz="3200" dirty="0"/>
              <a:t>Inside of </a:t>
            </a:r>
            <a:r>
              <a:rPr lang="en-US" sz="2400" b="1" dirty="0" err="1">
                <a:solidFill>
                  <a:srgbClr val="FF0000"/>
                </a:solidFill>
                <a:latin typeface="Monaco" pitchFamily="2" charset="77"/>
              </a:rPr>
              <a:t>geom</a:t>
            </a:r>
            <a:r>
              <a:rPr lang="en-US" sz="2400" b="1" dirty="0">
                <a:solidFill>
                  <a:srgbClr val="FF0000"/>
                </a:solidFill>
                <a:latin typeface="Monaco" pitchFamily="2" charset="77"/>
              </a:rPr>
              <a:t>_</a:t>
            </a:r>
            <a:r>
              <a:rPr lang="en-US" sz="3200" dirty="0"/>
              <a:t> function: apply </a:t>
            </a:r>
            <a:r>
              <a:rPr lang="en-US" sz="3200" b="1" dirty="0">
                <a:solidFill>
                  <a:srgbClr val="92D050"/>
                </a:solidFill>
              </a:rPr>
              <a:t>locally</a:t>
            </a:r>
            <a:r>
              <a:rPr lang="en-US" sz="3200" dirty="0"/>
              <a:t> to only the </a:t>
            </a:r>
            <a:r>
              <a:rPr lang="en-US" sz="3200" b="1" dirty="0">
                <a:solidFill>
                  <a:srgbClr val="92D050"/>
                </a:solidFill>
              </a:rPr>
              <a:t>current layer</a:t>
            </a:r>
          </a:p>
        </p:txBody>
      </p:sp>
      <p:cxnSp>
        <p:nvCxnSpPr>
          <p:cNvPr id="15" name="Straight Arrow Connector 14">
            <a:extLst>
              <a:ext uri="{FF2B5EF4-FFF2-40B4-BE49-F238E27FC236}">
                <a16:creationId xmlns:a16="http://schemas.microsoft.com/office/drawing/2014/main" id="{2AA41532-8B8B-5E44-BB3E-4BEAC876F51A}"/>
              </a:ext>
            </a:extLst>
          </p:cNvPr>
          <p:cNvCxnSpPr>
            <a:cxnSpLocks/>
          </p:cNvCxnSpPr>
          <p:nvPr/>
        </p:nvCxnSpPr>
        <p:spPr>
          <a:xfrm flipH="1">
            <a:off x="6315260" y="1620982"/>
            <a:ext cx="1637249" cy="2724621"/>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DBC9FBF-3363-4E41-A09E-668B13E2D336}"/>
              </a:ext>
            </a:extLst>
          </p:cNvPr>
          <p:cNvGrpSpPr/>
          <p:nvPr/>
        </p:nvGrpSpPr>
        <p:grpSpPr>
          <a:xfrm>
            <a:off x="2818007" y="6151784"/>
            <a:ext cx="2238902" cy="555351"/>
            <a:chOff x="896764" y="1732048"/>
            <a:chExt cx="2365216" cy="1246648"/>
          </a:xfrm>
        </p:grpSpPr>
        <p:sp>
          <p:nvSpPr>
            <p:cNvPr id="16" name="Rounded Rectangular Callout 15">
              <a:extLst>
                <a:ext uri="{FF2B5EF4-FFF2-40B4-BE49-F238E27FC236}">
                  <a16:creationId xmlns:a16="http://schemas.microsoft.com/office/drawing/2014/main" id="{D9FBDE66-134D-1B4C-BAEF-14C3CCF90C4E}"/>
                </a:ext>
              </a:extLst>
            </p:cNvPr>
            <p:cNvSpPr/>
            <p:nvPr/>
          </p:nvSpPr>
          <p:spPr>
            <a:xfrm>
              <a:off x="896764" y="1732048"/>
              <a:ext cx="2365216" cy="1246648"/>
            </a:xfrm>
            <a:prstGeom prst="wedgeRoundRectCallout">
              <a:avLst>
                <a:gd name="adj1" fmla="val -79979"/>
                <a:gd name="adj2" fmla="val -772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DAB1679-4819-9E4D-91E0-23B1DD02095B}"/>
                </a:ext>
              </a:extLst>
            </p:cNvPr>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empty </a:t>
              </a:r>
              <a:r>
                <a:rPr lang="en-US" sz="2400" dirty="0">
                  <a:solidFill>
                    <a:schemeClr val="bg1"/>
                  </a:solidFill>
                  <a:latin typeface="Monaco" pitchFamily="2" charset="77"/>
                </a:rPr>
                <a:t>()</a:t>
              </a:r>
              <a:endParaRPr lang="en-US" sz="2800" dirty="0">
                <a:solidFill>
                  <a:schemeClr val="bg1"/>
                </a:solidFill>
                <a:latin typeface="Monaco" pitchFamily="2" charset="77"/>
                <a:ea typeface="Monaco" charset="0"/>
                <a:cs typeface="Monaco" charset="0"/>
              </a:endParaRPr>
            </a:p>
            <a:p>
              <a:pPr algn="ctr"/>
              <a:endParaRPr lang="en-US" dirty="0">
                <a:solidFill>
                  <a:schemeClr val="bg1"/>
                </a:solidFill>
              </a:endParaRPr>
            </a:p>
          </p:txBody>
        </p:sp>
      </p:grpSp>
    </p:spTree>
    <p:extLst>
      <p:ext uri="{BB962C8B-B14F-4D97-AF65-F5344CB8AC3E}">
        <p14:creationId xmlns:p14="http://schemas.microsoft.com/office/powerpoint/2010/main" val="168637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72406-CB6B-5D4E-A078-9D05D938E79E}"/>
              </a:ext>
            </a:extLst>
          </p:cNvPr>
          <p:cNvPicPr>
            <a:picLocks noChangeAspect="1"/>
          </p:cNvPicPr>
          <p:nvPr/>
        </p:nvPicPr>
        <p:blipFill>
          <a:blip r:embed="rId3"/>
          <a:stretch>
            <a:fillRect/>
          </a:stretch>
        </p:blipFill>
        <p:spPr>
          <a:xfrm>
            <a:off x="3066735" y="1144732"/>
            <a:ext cx="6453909" cy="3984665"/>
          </a:xfrm>
          <a:prstGeom prst="rect">
            <a:avLst/>
          </a:prstGeom>
        </p:spPr>
      </p:pic>
      <p:sp>
        <p:nvSpPr>
          <p:cNvPr id="3" name="TextBox 2">
            <a:extLst>
              <a:ext uri="{FF2B5EF4-FFF2-40B4-BE49-F238E27FC236}">
                <a16:creationId xmlns:a16="http://schemas.microsoft.com/office/drawing/2014/main" id="{EE744A84-F595-AD4B-93A4-EC0091A529EE}"/>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grpSp>
        <p:nvGrpSpPr>
          <p:cNvPr id="4" name="Group 3">
            <a:extLst>
              <a:ext uri="{FF2B5EF4-FFF2-40B4-BE49-F238E27FC236}">
                <a16:creationId xmlns:a16="http://schemas.microsoft.com/office/drawing/2014/main" id="{FF81F8F7-E6F0-4643-A312-81A445E685BA}"/>
              </a:ext>
            </a:extLst>
          </p:cNvPr>
          <p:cNvGrpSpPr/>
          <p:nvPr/>
        </p:nvGrpSpPr>
        <p:grpSpPr>
          <a:xfrm>
            <a:off x="327830" y="5393912"/>
            <a:ext cx="11489032" cy="933689"/>
            <a:chOff x="2080825" y="3162925"/>
            <a:chExt cx="8090002" cy="655905"/>
          </a:xfrm>
        </p:grpSpPr>
        <p:sp>
          <p:nvSpPr>
            <p:cNvPr id="5" name="Rectangle 4">
              <a:extLst>
                <a:ext uri="{FF2B5EF4-FFF2-40B4-BE49-F238E27FC236}">
                  <a16:creationId xmlns:a16="http://schemas.microsoft.com/office/drawing/2014/main" id="{D1C2C73D-F8E4-994D-82DB-D8B27D980F70}"/>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09DEA8-D798-E543-B8A2-5581B118DA87}"/>
                </a:ext>
              </a:extLst>
            </p:cNvPr>
            <p:cNvSpPr txBox="1"/>
            <p:nvPr/>
          </p:nvSpPr>
          <p:spPr>
            <a:xfrm>
              <a:off x="2080825" y="3235065"/>
              <a:ext cx="8090002" cy="583765"/>
            </a:xfrm>
            <a:prstGeom prst="rect">
              <a:avLst/>
            </a:prstGeom>
            <a:noFill/>
          </p:spPr>
          <p:txBody>
            <a:bodyPr wrap="square" rtlCol="0">
              <a:spAutoFit/>
            </a:bodyPr>
            <a:lstStyle/>
            <a:p>
              <a:r>
                <a:rPr lang="en-US" sz="1600" dirty="0" err="1">
                  <a:latin typeface="Monaco" pitchFamily="2" charset="77"/>
                  <a:ea typeface="Menlo" panose="020B0609030804020204" pitchFamily="49" charset="0"/>
                  <a:cs typeface="Menlo" panose="020B0609030804020204" pitchFamily="49" charset="0"/>
                </a:rPr>
                <a:t>ggplot</a:t>
              </a:r>
              <a:r>
                <a:rPr lang="en-US" sz="1600" dirty="0">
                  <a:latin typeface="Monaco" pitchFamily="2" charset="77"/>
                  <a:ea typeface="Menlo" panose="020B0609030804020204" pitchFamily="49" charset="0"/>
                  <a:cs typeface="Menlo" panose="020B0609030804020204" pitchFamily="49" charset="0"/>
                </a:rPr>
                <a:t>(data = orders, </a:t>
              </a:r>
              <a:r>
                <a:rPr lang="en-US" sz="1600" dirty="0">
                  <a:solidFill>
                    <a:srgbClr val="0070C0"/>
                  </a:solidFill>
                  <a:latin typeface="Monaco" pitchFamily="2" charset="77"/>
                  <a:ea typeface="Menlo" panose="020B0609030804020204" pitchFamily="49" charset="0"/>
                  <a:cs typeface="Menlo" panose="020B0609030804020204" pitchFamily="49" charset="0"/>
                </a:rPr>
                <a:t>mapping = </a:t>
              </a:r>
              <a:r>
                <a:rPr lang="en-US" sz="1600" dirty="0" err="1">
                  <a:solidFill>
                    <a:srgbClr val="0070C0"/>
                  </a:solidFill>
                  <a:latin typeface="Monaco" pitchFamily="2" charset="77"/>
                  <a:ea typeface="Menlo" panose="020B0609030804020204" pitchFamily="49" charset="0"/>
                  <a:cs typeface="Menlo" panose="020B0609030804020204" pitchFamily="49" charset="0"/>
                </a:rPr>
                <a:t>aes</a:t>
              </a:r>
              <a:r>
                <a:rPr lang="en-US" sz="1600" dirty="0">
                  <a:solidFill>
                    <a:srgbClr val="0070C0"/>
                  </a:solidFill>
                  <a:latin typeface="Monaco" pitchFamily="2" charset="77"/>
                  <a:ea typeface="Menlo" panose="020B0609030804020204" pitchFamily="49" charset="0"/>
                  <a:cs typeface="Menlo" panose="020B0609030804020204" pitchFamily="49" charset="0"/>
                </a:rPr>
                <a:t>(x = </a:t>
              </a:r>
              <a:r>
                <a:rPr lang="en-US" sz="1600" dirty="0" err="1">
                  <a:solidFill>
                    <a:srgbClr val="0070C0"/>
                  </a:solidFill>
                  <a:latin typeface="Monaco" pitchFamily="2" charset="77"/>
                  <a:ea typeface="Menlo" panose="020B0609030804020204" pitchFamily="49" charset="0"/>
                  <a:cs typeface="Menlo" panose="020B0609030804020204" pitchFamily="49" charset="0"/>
                </a:rPr>
                <a:t>order_time</a:t>
              </a:r>
              <a:r>
                <a:rPr lang="en-US" sz="1600" dirty="0">
                  <a:solidFill>
                    <a:srgbClr val="0070C0"/>
                  </a:solidFill>
                  <a:latin typeface="Monaco" pitchFamily="2" charset="77"/>
                  <a:ea typeface="Menlo" panose="020B0609030804020204" pitchFamily="49" charset="0"/>
                  <a:cs typeface="Menlo" panose="020B0609030804020204" pitchFamily="49" charset="0"/>
                </a:rPr>
                <a:t>, y = </a:t>
              </a:r>
              <a:r>
                <a:rPr lang="en-US" sz="1600" dirty="0" err="1">
                  <a:solidFill>
                    <a:srgbClr val="0070C0"/>
                  </a:solidFill>
                  <a:latin typeface="Monaco" pitchFamily="2" charset="77"/>
                  <a:ea typeface="Menlo" panose="020B0609030804020204" pitchFamily="49" charset="0"/>
                  <a:cs typeface="Menlo" panose="020B0609030804020204" pitchFamily="49" charset="0"/>
                </a:rPr>
                <a:t>result_time</a:t>
              </a:r>
              <a:r>
                <a:rPr lang="en-US" sz="1600" dirty="0">
                  <a:solidFill>
                    <a:srgbClr val="0070C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geom_point</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mapping = </a:t>
              </a:r>
              <a:r>
                <a:rPr lang="en-US" sz="1600" dirty="0" err="1">
                  <a:solidFill>
                    <a:srgbClr val="92D050"/>
                  </a:solidFill>
                  <a:latin typeface="Monaco" pitchFamily="2" charset="77"/>
                  <a:ea typeface="Menlo" panose="020B0609030804020204" pitchFamily="49" charset="0"/>
                  <a:cs typeface="Menlo" panose="020B0609030804020204" pitchFamily="49" charset="0"/>
                </a:rPr>
                <a:t>aes</a:t>
              </a:r>
              <a:r>
                <a:rPr lang="en-US" sz="1600" dirty="0">
                  <a:solidFill>
                    <a:srgbClr val="92D050"/>
                  </a:solidFill>
                  <a:latin typeface="Monaco" pitchFamily="2" charset="77"/>
                  <a:ea typeface="Menlo" panose="020B0609030804020204" pitchFamily="49" charset="0"/>
                  <a:cs typeface="Menlo" panose="020B0609030804020204" pitchFamily="49" charset="0"/>
                </a:rPr>
                <a:t>(color = </a:t>
              </a:r>
              <a:r>
                <a:rPr lang="en-US" sz="1600" dirty="0" err="1">
                  <a:solidFill>
                    <a:srgbClr val="92D050"/>
                  </a:solidFill>
                  <a:latin typeface="Monaco" pitchFamily="2" charset="77"/>
                  <a:ea typeface="Menlo" panose="020B0609030804020204" pitchFamily="49" charset="0"/>
                  <a:cs typeface="Menlo" panose="020B0609030804020204" pitchFamily="49" charset="0"/>
                </a:rPr>
                <a:t>order_class_c_descr</a:t>
              </a:r>
              <a:r>
                <a:rPr lang="en-US" sz="1600" dirty="0">
                  <a:solidFill>
                    <a:srgbClr val="92D050"/>
                  </a:solidFill>
                  <a:latin typeface="Monaco" pitchFamily="2" charset="77"/>
                  <a:ea typeface="Menlo" panose="020B0609030804020204" pitchFamily="49" charset="0"/>
                  <a:cs typeface="Menlo" panose="020B0609030804020204" pitchFamily="49" charset="0"/>
                </a:rPr>
                <a:t>)</a:t>
              </a:r>
              <a:r>
                <a:rPr lang="en-US" sz="1600" dirty="0">
                  <a:latin typeface="Monaco" pitchFamily="2" charset="77"/>
                  <a:ea typeface="Menlo" panose="020B0609030804020204" pitchFamily="49" charset="0"/>
                  <a:cs typeface="Menlo" panose="020B0609030804020204" pitchFamily="49" charset="0"/>
                </a:rPr>
                <a:t>) + </a:t>
              </a:r>
            </a:p>
            <a:p>
              <a:r>
                <a:rPr lang="en-US" sz="1600" dirty="0">
                  <a:latin typeface="Monaco" pitchFamily="2" charset="77"/>
                  <a:ea typeface="Menlo" panose="020B0609030804020204" pitchFamily="49" charset="0"/>
                  <a:cs typeface="Menlo" panose="020B0609030804020204" pitchFamily="49" charset="0"/>
                </a:rPr>
                <a:t>  </a:t>
              </a:r>
              <a:r>
                <a:rPr lang="en-US" sz="1600" dirty="0" err="1">
                  <a:latin typeface="Monaco" pitchFamily="2" charset="77"/>
                  <a:ea typeface="Menlo" panose="020B0609030804020204" pitchFamily="49" charset="0"/>
                  <a:cs typeface="Menlo" panose="020B0609030804020204" pitchFamily="49" charset="0"/>
                </a:rPr>
                <a:t>geom_smooth</a:t>
              </a:r>
              <a:r>
                <a:rPr lang="en-US" sz="1600" dirty="0">
                  <a:latin typeface="Monaco" pitchFamily="2" charset="77"/>
                  <a:ea typeface="Menlo" panose="020B0609030804020204" pitchFamily="49" charset="0"/>
                  <a:cs typeface="Menlo" panose="020B0609030804020204" pitchFamily="49" charset="0"/>
                </a:rPr>
                <a:t>(</a:t>
              </a:r>
              <a:r>
                <a:rPr lang="en-US" sz="1600" dirty="0">
                  <a:solidFill>
                    <a:srgbClr val="92D050"/>
                  </a:solidFill>
                  <a:latin typeface="Monaco" pitchFamily="2" charset="77"/>
                  <a:ea typeface="Menlo" panose="020B0609030804020204" pitchFamily="49" charset="0"/>
                  <a:cs typeface="Menlo" panose="020B0609030804020204" pitchFamily="49" charset="0"/>
                </a:rPr>
                <a:t>color = "black"</a:t>
              </a:r>
              <a:r>
                <a:rPr lang="en-US" sz="1600" dirty="0">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42570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a:bodyPr>
          <a:lstStyle/>
          <a:p>
            <a:pPr marL="0" indent="0">
              <a:buNone/>
            </a:pPr>
            <a:r>
              <a:rPr lang="en-US" dirty="0"/>
              <a:t>Consider the </a:t>
            </a:r>
            <a:r>
              <a:rPr lang="en-US" sz="3900" dirty="0">
                <a:solidFill>
                  <a:schemeClr val="accent2"/>
                </a:solidFill>
                <a:latin typeface="Monaco" pitchFamily="2" charset="77"/>
              </a:rPr>
              <a:t>orders</a:t>
            </a:r>
            <a:r>
              <a:rPr lang="en-US" dirty="0"/>
              <a:t> data frame. How do you think </a:t>
            </a:r>
            <a:r>
              <a:rPr lang="en-US" sz="3900" dirty="0" err="1">
                <a:solidFill>
                  <a:schemeClr val="accent2"/>
                </a:solidFill>
                <a:latin typeface="Monaco" pitchFamily="2" charset="77"/>
              </a:rPr>
              <a:t>order_time</a:t>
            </a:r>
            <a:r>
              <a:rPr lang="en-US" sz="3900" dirty="0">
                <a:solidFill>
                  <a:schemeClr val="accent2"/>
                </a:solidFill>
                <a:latin typeface="Monaco" pitchFamily="2" charset="77"/>
              </a:rPr>
              <a:t> </a:t>
            </a:r>
            <a:r>
              <a:rPr lang="en-US" dirty="0"/>
              <a:t>and </a:t>
            </a:r>
            <a:r>
              <a:rPr lang="en-US" sz="3900" dirty="0" err="1">
                <a:solidFill>
                  <a:schemeClr val="accent2"/>
                </a:solidFill>
                <a:latin typeface="Monaco" pitchFamily="2" charset="77"/>
              </a:rPr>
              <a:t>result_time</a:t>
            </a:r>
            <a:r>
              <a:rPr lang="en-US" sz="3900" dirty="0">
                <a:solidFill>
                  <a:schemeClr val="accent2"/>
                </a:solidFill>
                <a:latin typeface="Monaco" pitchFamily="2" charset="77"/>
              </a:rPr>
              <a:t> </a:t>
            </a:r>
            <a:r>
              <a:rPr lang="en-US" dirty="0"/>
              <a:t>are related to each other?</a:t>
            </a:r>
          </a:p>
          <a:p>
            <a:pPr marL="0" indent="0">
              <a:buNone/>
            </a:pPr>
            <a:r>
              <a:rPr lang="en-US" dirty="0"/>
              <a:t>Pair up and discuss.</a:t>
            </a:r>
          </a:p>
          <a:p>
            <a:pPr marL="0" indent="0">
              <a:buNone/>
            </a:pPr>
            <a:endParaRPr lang="en-US" dirty="0"/>
          </a:p>
        </p:txBody>
      </p:sp>
    </p:spTree>
    <p:extLst>
      <p:ext uri="{BB962C8B-B14F-4D97-AF65-F5344CB8AC3E}">
        <p14:creationId xmlns:p14="http://schemas.microsoft.com/office/powerpoint/2010/main" val="1878247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915F13-E2F0-B147-9B57-558A25AD48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92396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9B1B1-4F2B-9145-BC87-63AAF8CF8D2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3694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42DBC-9C73-204E-8CFA-8B7D5526B3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51953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98AD4D-5F80-6742-A6E9-54EC8CC0D9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76892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5CA31-5720-2442-BB81-C7F7C8156D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19345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5B5EDD-B772-6140-B726-0A06C5CBE48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2422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D6A839-B994-0840-96E9-3F4FCED1AC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38235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theme_function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scale_function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facet_function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i="1" dirty="0" err="1">
                  <a:solidFill>
                    <a:srgbClr val="92D050"/>
                  </a:solidFill>
                  <a:latin typeface="Monaco" charset="0"/>
                  <a:ea typeface="Monaco" charset="0"/>
                  <a:cs typeface="Monaco" charset="0"/>
                </a:rPr>
                <a:t>coordinate_function</a:t>
              </a:r>
              <a:r>
                <a:rPr lang="en-US" sz="2800" dirty="0">
                  <a:solidFill>
                    <a:srgbClr val="92D050"/>
                  </a:solidFill>
                  <a:latin typeface="Monaco" charset="0"/>
                  <a:ea typeface="Monaco" charset="0"/>
                  <a:cs typeface="Monaco" charset="0"/>
                </a:rPr>
                <a:t> </a:t>
              </a:r>
              <a:r>
                <a:rPr lang="en-US" sz="2800" dirty="0">
                  <a:latin typeface="Monaco" charset="0"/>
                  <a:ea typeface="Monaco" charset="0"/>
                  <a:cs typeface="Monaco" charset="0"/>
                </a:rPr>
                <a:t>+ </a:t>
              </a:r>
            </a:p>
            <a:p>
              <a:r>
                <a:rPr lang="en-US" sz="2800" dirty="0">
                  <a:latin typeface="Monaco" charset="0"/>
                  <a:ea typeface="Monaco" charset="0"/>
                  <a:cs typeface="Monaco" charset="0"/>
                </a:rPr>
                <a:t>  </a:t>
              </a:r>
              <a:r>
                <a:rPr lang="en-US" sz="2800" dirty="0">
                  <a:solidFill>
                    <a:srgbClr val="92D050"/>
                  </a:solidFill>
                  <a:latin typeface="Monaco" charset="0"/>
                  <a:ea typeface="Monaco" charset="0"/>
                  <a:cs typeface="Monaco"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Know the 3-step approach to make any kind of graph </a:t>
            </a:r>
          </a:p>
          <a:p>
            <a:pPr marL="514350" indent="-514350">
              <a:buAutoNum type="arabicPeriod"/>
            </a:pPr>
            <a:r>
              <a:rPr lang="en-US" sz="2800" dirty="0"/>
              <a:t>Define “aesthetic” and explain how aesthetic mappings relate variables of a data frame to graphic markings on a graph</a:t>
            </a:r>
          </a:p>
          <a:p>
            <a:pPr marL="514350" indent="-514350">
              <a:buAutoNum type="arabicPeriod"/>
            </a:pPr>
            <a:r>
              <a:rPr lang="en-US" sz="2800" dirty="0"/>
              <a:t>Define “</a:t>
            </a:r>
            <a:r>
              <a:rPr lang="en-US" sz="2800" dirty="0" err="1"/>
              <a:t>geom</a:t>
            </a:r>
            <a:r>
              <a:rPr lang="en-US" sz="2800" dirty="0"/>
              <a:t>” and explain how </a:t>
            </a:r>
            <a:r>
              <a:rPr lang="en-US" sz="2800" dirty="0" err="1"/>
              <a:t>geom</a:t>
            </a:r>
            <a:r>
              <a:rPr lang="en-US" sz="2800" dirty="0"/>
              <a:t> functions create layers of a graph</a:t>
            </a:r>
          </a:p>
          <a:p>
            <a:pPr marL="514350" indent="-514350">
              <a:buAutoNum type="arabicPeriod"/>
            </a:pPr>
            <a:r>
              <a:rPr lang="en-US" sz="2800" dirty="0"/>
              <a:t>Distinguish between setting vs mapping aesthetics</a:t>
            </a:r>
          </a:p>
          <a:p>
            <a:pPr marL="514350" indent="-514350">
              <a:buAutoNum type="arabicPeriod"/>
            </a:pPr>
            <a:r>
              <a:rPr lang="en-US" sz="2800" dirty="0"/>
              <a:t>Distinguish between global vs local settings</a:t>
            </a:r>
          </a:p>
        </p:txBody>
      </p:sp>
    </p:spTree>
    <p:extLst>
      <p:ext uri="{BB962C8B-B14F-4D97-AF65-F5344CB8AC3E}">
        <p14:creationId xmlns:p14="http://schemas.microsoft.com/office/powerpoint/2010/main" val="1813097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85"/>
            <a:ext cx="9856737" cy="932856"/>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Tree>
    <p:extLst>
      <p:ext uri="{BB962C8B-B14F-4D97-AF65-F5344CB8AC3E}">
        <p14:creationId xmlns:p14="http://schemas.microsoft.com/office/powerpoint/2010/main" val="430324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E9412E7-073B-094B-81EF-A75167B71217}"/>
              </a:ext>
            </a:extLst>
          </p:cNvPr>
          <p:cNvGrpSpPr/>
          <p:nvPr/>
        </p:nvGrpSpPr>
        <p:grpSpPr>
          <a:xfrm>
            <a:off x="1365322" y="5595565"/>
            <a:ext cx="9856737" cy="932856"/>
            <a:chOff x="2080825" y="3162925"/>
            <a:chExt cx="8090002" cy="655320"/>
          </a:xfrm>
        </p:grpSpPr>
        <p:sp>
          <p:nvSpPr>
            <p:cNvPr id="8" name="Rectangle 7">
              <a:extLst>
                <a:ext uri="{FF2B5EF4-FFF2-40B4-BE49-F238E27FC236}">
                  <a16:creationId xmlns:a16="http://schemas.microsoft.com/office/drawing/2014/main" id="{0E37BB30-3967-2740-8DF0-E592AA429A5F}"/>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87C80E5-2F82-7748-81DF-5C8A58B1D68B}"/>
                </a:ext>
              </a:extLst>
            </p:cNvPr>
            <p:cNvSpPr txBox="1"/>
            <p:nvPr/>
          </p:nvSpPr>
          <p:spPr>
            <a:xfrm>
              <a:off x="2080825" y="3235065"/>
              <a:ext cx="8090002" cy="373646"/>
            </a:xfrm>
            <a:prstGeom prst="rect">
              <a:avLst/>
            </a:prstGeom>
            <a:noFill/>
          </p:spPr>
          <p:txBody>
            <a:bodyPr wrap="square" rtlCol="0">
              <a:spAutoFit/>
            </a:bodyPr>
            <a:lstStyle/>
            <a:p>
              <a:r>
                <a:rPr lang="en-US" sz="2000" dirty="0" err="1">
                  <a:solidFill>
                    <a:schemeClr val="accent2"/>
                  </a:solidFill>
                  <a:latin typeface="Monaco" pitchFamily="2" charset="77"/>
                  <a:ea typeface="Menlo" panose="020B0609030804020204" pitchFamily="49" charset="0"/>
                  <a:cs typeface="Menlo" panose="020B0609030804020204" pitchFamily="49" charset="0"/>
                </a:rPr>
                <a:t>ggplot</a:t>
              </a:r>
              <a:r>
                <a:rPr lang="en-US" sz="2000" dirty="0">
                  <a:solidFill>
                    <a:schemeClr val="accent2"/>
                  </a:solidFill>
                  <a:latin typeface="Monaco" pitchFamily="2" charset="77"/>
                  <a:ea typeface="Menlo" panose="020B0609030804020204" pitchFamily="49" charset="0"/>
                  <a:cs typeface="Menlo" panose="020B0609030804020204" pitchFamily="49" charset="0"/>
                </a:rPr>
                <a:t>(data = orders) + </a:t>
              </a:r>
            </a:p>
            <a:p>
              <a:r>
                <a:rPr lang="en-US" sz="2000" dirty="0">
                  <a:solidFill>
                    <a:schemeClr val="accent2"/>
                  </a:solidFill>
                  <a:latin typeface="Monaco" pitchFamily="2" charset="77"/>
                  <a:ea typeface="Menlo" panose="020B0609030804020204" pitchFamily="49" charset="0"/>
                  <a:cs typeface="Menlo" panose="020B0609030804020204" pitchFamily="49" charset="0"/>
                </a:rPr>
                <a:t>  </a:t>
              </a:r>
              <a:r>
                <a:rPr lang="en-US" sz="20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000" dirty="0">
                  <a:solidFill>
                    <a:schemeClr val="accent2"/>
                  </a:solidFill>
                  <a:latin typeface="Monaco" pitchFamily="2" charset="77"/>
                  <a:ea typeface="Menlo" panose="020B0609030804020204" pitchFamily="49" charset="0"/>
                  <a:cs typeface="Menlo" panose="020B0609030804020204" pitchFamily="49" charset="0"/>
                </a:rPr>
                <a:t>(mapping = </a:t>
              </a:r>
              <a:r>
                <a:rPr lang="en-US" sz="2000" dirty="0" err="1">
                  <a:solidFill>
                    <a:schemeClr val="accent2"/>
                  </a:solidFill>
                  <a:latin typeface="Monaco" pitchFamily="2" charset="77"/>
                  <a:ea typeface="Menlo" panose="020B0609030804020204" pitchFamily="49" charset="0"/>
                  <a:cs typeface="Menlo" panose="020B0609030804020204" pitchFamily="49" charset="0"/>
                </a:rPr>
                <a:t>aes</a:t>
              </a:r>
              <a:r>
                <a:rPr lang="en-US" sz="2000" dirty="0">
                  <a:solidFill>
                    <a:schemeClr val="accent2"/>
                  </a:solidFill>
                  <a:latin typeface="Monaco" pitchFamily="2" charset="77"/>
                  <a:ea typeface="Menlo" panose="020B0609030804020204" pitchFamily="49" charset="0"/>
                  <a:cs typeface="Menlo" panose="020B0609030804020204" pitchFamily="49" charset="0"/>
                </a:rPr>
                <a:t>(x = </a:t>
              </a:r>
              <a:r>
                <a:rPr lang="en-US" sz="20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000" dirty="0">
                  <a:solidFill>
                    <a:schemeClr val="accent2"/>
                  </a:solidFill>
                  <a:latin typeface="Monaco" pitchFamily="2" charset="77"/>
                  <a:ea typeface="Menlo" panose="020B0609030804020204" pitchFamily="49" charset="0"/>
                  <a:cs typeface="Menlo" panose="020B0609030804020204" pitchFamily="49" charset="0"/>
                </a:rPr>
                <a:t>, y = </a:t>
              </a:r>
              <a:r>
                <a:rPr lang="en-US" sz="20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000" dirty="0">
                  <a:solidFill>
                    <a:schemeClr val="accent2"/>
                  </a:solidFill>
                  <a:latin typeface="Monaco" pitchFamily="2" charset="77"/>
                  <a:ea typeface="Menlo" panose="020B0609030804020204" pitchFamily="49" charset="0"/>
                  <a:cs typeface="Menlo" panose="020B0609030804020204" pitchFamily="49" charset="0"/>
                </a:rPr>
                <a:t>))</a:t>
              </a:r>
            </a:p>
          </p:txBody>
        </p:sp>
      </p:grpSp>
      <p:pic>
        <p:nvPicPr>
          <p:cNvPr id="10" name="Picture 9">
            <a:extLst>
              <a:ext uri="{FF2B5EF4-FFF2-40B4-BE49-F238E27FC236}">
                <a16:creationId xmlns:a16="http://schemas.microsoft.com/office/drawing/2014/main" id="{FFCDB2A8-4C35-CA46-A508-FE44B0C00F0E}"/>
              </a:ext>
            </a:extLst>
          </p:cNvPr>
          <p:cNvPicPr>
            <a:picLocks noChangeAspect="1"/>
          </p:cNvPicPr>
          <p:nvPr/>
        </p:nvPicPr>
        <p:blipFill>
          <a:blip r:embed="rId3"/>
          <a:stretch>
            <a:fillRect/>
          </a:stretch>
        </p:blipFill>
        <p:spPr>
          <a:xfrm>
            <a:off x="2454474" y="504967"/>
            <a:ext cx="7678434" cy="4881368"/>
          </a:xfrm>
          <a:prstGeom prst="rect">
            <a:avLst/>
          </a:prstGeom>
        </p:spPr>
      </p:pic>
      <p:sp>
        <p:nvSpPr>
          <p:cNvPr id="3" name="Rectangle 2">
            <a:extLst>
              <a:ext uri="{FF2B5EF4-FFF2-40B4-BE49-F238E27FC236}">
                <a16:creationId xmlns:a16="http://schemas.microsoft.com/office/drawing/2014/main" id="{31074FA9-EA15-9849-82BB-48D78C83F267}"/>
              </a:ext>
            </a:extLst>
          </p:cNvPr>
          <p:cNvSpPr/>
          <p:nvPr/>
        </p:nvSpPr>
        <p:spPr>
          <a:xfrm>
            <a:off x="2078182" y="295737"/>
            <a:ext cx="8645236" cy="509059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D0B8080E-AF5D-2A4D-88D6-913687F2F8D1}"/>
              </a:ext>
            </a:extLst>
          </p:cNvPr>
          <p:cNvPicPr>
            <a:picLocks noChangeAspect="1"/>
          </p:cNvPicPr>
          <p:nvPr/>
        </p:nvPicPr>
        <p:blipFill>
          <a:blip r:embed="rId4"/>
          <a:stretch>
            <a:fillRect/>
          </a:stretch>
        </p:blipFill>
        <p:spPr>
          <a:xfrm>
            <a:off x="1601376" y="3858319"/>
            <a:ext cx="9384628" cy="796808"/>
          </a:xfrm>
          <a:prstGeom prst="rect">
            <a:avLst/>
          </a:prstGeom>
        </p:spPr>
      </p:pic>
      <p:sp>
        <p:nvSpPr>
          <p:cNvPr id="5" name="TextBox 4">
            <a:extLst>
              <a:ext uri="{FF2B5EF4-FFF2-40B4-BE49-F238E27FC236}">
                <a16:creationId xmlns:a16="http://schemas.microsoft.com/office/drawing/2014/main" id="{62C015E0-C859-1A40-A8B8-5C428E614C8A}"/>
              </a:ext>
            </a:extLst>
          </p:cNvPr>
          <p:cNvSpPr txBox="1"/>
          <p:nvPr/>
        </p:nvSpPr>
        <p:spPr>
          <a:xfrm>
            <a:off x="1601376" y="734291"/>
            <a:ext cx="9384628" cy="2062103"/>
          </a:xfrm>
          <a:prstGeom prst="rect">
            <a:avLst/>
          </a:prstGeom>
          <a:noFill/>
        </p:spPr>
        <p:txBody>
          <a:bodyPr wrap="square" rtlCol="0">
            <a:spAutoFit/>
          </a:bodyPr>
          <a:lstStyle/>
          <a:p>
            <a:r>
              <a:rPr lang="en-US" sz="3200" dirty="0"/>
              <a:t>When you run this code, you will get what looks like an error but is actually just a message. R lets you know that some of the rows did not have data for </a:t>
            </a:r>
            <a:r>
              <a:rPr lang="en-US" sz="3200" dirty="0" err="1"/>
              <a:t>order_time</a:t>
            </a:r>
            <a:r>
              <a:rPr lang="en-US" sz="3200" dirty="0"/>
              <a:t> and/or </a:t>
            </a:r>
            <a:r>
              <a:rPr lang="en-US" sz="3200" dirty="0" err="1"/>
              <a:t>result_time</a:t>
            </a:r>
            <a:r>
              <a:rPr lang="en-US" sz="3200" dirty="0"/>
              <a:t> so those points were not plotted.</a:t>
            </a:r>
          </a:p>
        </p:txBody>
      </p:sp>
    </p:spTree>
    <p:extLst>
      <p:ext uri="{BB962C8B-B14F-4D97-AF65-F5344CB8AC3E}">
        <p14:creationId xmlns:p14="http://schemas.microsoft.com/office/powerpoint/2010/main" val="2492824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6C6CA5E-86D4-1A49-93B9-337F60D84B09}"/>
              </a:ext>
            </a:extLst>
          </p:cNvPr>
          <p:cNvGrpSpPr/>
          <p:nvPr/>
        </p:nvGrpSpPr>
        <p:grpSpPr>
          <a:xfrm>
            <a:off x="422524" y="3234724"/>
            <a:ext cx="11713370" cy="1203859"/>
            <a:chOff x="2080824" y="3162925"/>
            <a:chExt cx="8340726" cy="655320"/>
          </a:xfrm>
        </p:grpSpPr>
        <p:sp>
          <p:nvSpPr>
            <p:cNvPr id="37" name="Rectangle 36">
              <a:extLst>
                <a:ext uri="{FF2B5EF4-FFF2-40B4-BE49-F238E27FC236}">
                  <a16:creationId xmlns:a16="http://schemas.microsoft.com/office/drawing/2014/main" id="{8D92C0FF-CB1F-9A4E-B6EF-2EA254675007}"/>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F33C217-C5E1-D143-9A12-E6479853C2EC}"/>
                </a:ext>
              </a:extLst>
            </p:cNvPr>
            <p:cNvSpPr txBox="1"/>
            <p:nvPr/>
          </p:nvSpPr>
          <p:spPr>
            <a:xfrm>
              <a:off x="2080824" y="3235065"/>
              <a:ext cx="8340726" cy="452353"/>
            </a:xfrm>
            <a:prstGeom prst="rect">
              <a:avLst/>
            </a:prstGeom>
            <a:noFill/>
          </p:spPr>
          <p:txBody>
            <a:bodyPr wrap="square" rtlCol="0">
              <a:spAutoFit/>
            </a:bodyPr>
            <a:lstStyle/>
            <a:p>
              <a:r>
                <a:rPr lang="en-US" sz="2400" dirty="0" err="1">
                  <a:latin typeface="Monaco" pitchFamily="2" charset="77"/>
                  <a:ea typeface="Menlo" panose="020B0609030804020204" pitchFamily="49" charset="0"/>
                  <a:cs typeface="Menlo" panose="020B0609030804020204" pitchFamily="49" charset="0"/>
                </a:rPr>
                <a:t>ggplot</a:t>
              </a:r>
              <a:r>
                <a:rPr lang="en-US" sz="2400" dirty="0">
                  <a:latin typeface="Monaco" pitchFamily="2" charset="77"/>
                  <a:ea typeface="Menlo" panose="020B0609030804020204" pitchFamily="49" charset="0"/>
                  <a:cs typeface="Menlo" panose="020B0609030804020204" pitchFamily="49" charset="0"/>
                </a:rPr>
                <a:t>(data = </a:t>
              </a:r>
              <a:r>
                <a:rPr lang="en-US" sz="2400" dirty="0">
                  <a:solidFill>
                    <a:schemeClr val="accent2"/>
                  </a:solidFill>
                  <a:latin typeface="Monaco" pitchFamily="2" charset="77"/>
                  <a:ea typeface="Menlo" panose="020B0609030804020204" pitchFamily="49" charset="0"/>
                  <a:cs typeface="Menlo" panose="020B0609030804020204" pitchFamily="49" charset="0"/>
                </a:rPr>
                <a:t>orders</a:t>
              </a:r>
              <a:r>
                <a:rPr lang="en-US" sz="2400" dirty="0">
                  <a:latin typeface="Monaco" pitchFamily="2" charset="77"/>
                  <a:ea typeface="Menlo" panose="020B0609030804020204" pitchFamily="49" charset="0"/>
                  <a:cs typeface="Menlo" panose="020B0609030804020204" pitchFamily="49" charset="0"/>
                </a:rPr>
                <a:t>) +</a:t>
              </a:r>
              <a:r>
                <a:rPr lang="en-US" sz="2400" dirty="0">
                  <a:solidFill>
                    <a:schemeClr val="accent2"/>
                  </a:solidFill>
                  <a:latin typeface="Monaco" pitchFamily="2" charset="77"/>
                  <a:ea typeface="Menlo" panose="020B0609030804020204" pitchFamily="49" charset="0"/>
                  <a:cs typeface="Menlo" panose="020B0609030804020204" pitchFamily="49" charset="0"/>
                </a:rPr>
                <a:t> </a:t>
              </a:r>
            </a:p>
            <a:p>
              <a:r>
                <a:rPr lang="en-US" sz="2400" dirty="0">
                  <a:solidFill>
                    <a:schemeClr val="accent2"/>
                  </a:solidFill>
                  <a:latin typeface="Monaco" pitchFamily="2" charset="77"/>
                  <a:ea typeface="Menlo" panose="020B0609030804020204" pitchFamily="49" charset="0"/>
                  <a:cs typeface="Menlo" panose="020B0609030804020204" pitchFamily="49" charset="0"/>
                </a:rPr>
                <a:t>  </a:t>
              </a:r>
              <a:r>
                <a:rPr lang="en-US" sz="2400" dirty="0" err="1">
                  <a:solidFill>
                    <a:schemeClr val="accent2"/>
                  </a:solidFill>
                  <a:latin typeface="Monaco" pitchFamily="2" charset="77"/>
                  <a:ea typeface="Menlo" panose="020B0609030804020204" pitchFamily="49" charset="0"/>
                  <a:cs typeface="Menlo" panose="020B0609030804020204" pitchFamily="49" charset="0"/>
                </a:rPr>
                <a:t>geom_point</a:t>
              </a:r>
              <a:r>
                <a:rPr lang="en-US" sz="2400" dirty="0">
                  <a:latin typeface="Monaco" pitchFamily="2" charset="77"/>
                  <a:ea typeface="Menlo" panose="020B0609030804020204" pitchFamily="49" charset="0"/>
                  <a:cs typeface="Menlo" panose="020B0609030804020204" pitchFamily="49" charset="0"/>
                </a:rPr>
                <a:t>(mapping = </a:t>
              </a:r>
              <a:r>
                <a:rPr lang="en-US" sz="2400" dirty="0" err="1">
                  <a:latin typeface="Monaco" pitchFamily="2" charset="77"/>
                  <a:ea typeface="Menlo" panose="020B0609030804020204" pitchFamily="49" charset="0"/>
                  <a:cs typeface="Menlo" panose="020B0609030804020204" pitchFamily="49" charset="0"/>
                </a:rPr>
                <a:t>aes</a:t>
              </a:r>
              <a:r>
                <a:rPr lang="en-US" sz="2400" dirty="0">
                  <a:latin typeface="Monaco" pitchFamily="2" charset="77"/>
                  <a:ea typeface="Menlo" panose="020B0609030804020204" pitchFamily="49" charset="0"/>
                  <a:cs typeface="Menlo" panose="020B0609030804020204" pitchFamily="49" charset="0"/>
                </a:rPr>
                <a:t>(</a:t>
              </a:r>
              <a:r>
                <a:rPr lang="en-US" sz="2400" dirty="0">
                  <a:solidFill>
                    <a:schemeClr val="accent2"/>
                  </a:solidFill>
                  <a:latin typeface="Monaco" pitchFamily="2" charset="77"/>
                  <a:ea typeface="Menlo" panose="020B0609030804020204" pitchFamily="49" charset="0"/>
                  <a:cs typeface="Menlo" panose="020B0609030804020204" pitchFamily="49" charset="0"/>
                </a:rPr>
                <a:t>x = </a:t>
              </a:r>
              <a:r>
                <a:rPr lang="en-US" sz="2400" dirty="0" err="1">
                  <a:solidFill>
                    <a:schemeClr val="accent2"/>
                  </a:solidFill>
                  <a:latin typeface="Monaco" pitchFamily="2" charset="77"/>
                  <a:ea typeface="Menlo" panose="020B0609030804020204" pitchFamily="49" charset="0"/>
                  <a:cs typeface="Menlo" panose="020B0609030804020204" pitchFamily="49" charset="0"/>
                </a:rPr>
                <a:t>order_time</a:t>
              </a:r>
              <a:r>
                <a:rPr lang="en-US" sz="2400" dirty="0">
                  <a:solidFill>
                    <a:schemeClr val="accent2"/>
                  </a:solidFill>
                  <a:latin typeface="Monaco" pitchFamily="2" charset="77"/>
                  <a:ea typeface="Menlo" panose="020B0609030804020204" pitchFamily="49" charset="0"/>
                  <a:cs typeface="Menlo" panose="020B0609030804020204" pitchFamily="49" charset="0"/>
                </a:rPr>
                <a:t>, y = </a:t>
              </a:r>
              <a:r>
                <a:rPr lang="en-US" sz="2400" dirty="0" err="1">
                  <a:solidFill>
                    <a:schemeClr val="accent2"/>
                  </a:solidFill>
                  <a:latin typeface="Monaco" pitchFamily="2" charset="77"/>
                  <a:ea typeface="Menlo" panose="020B0609030804020204" pitchFamily="49" charset="0"/>
                  <a:cs typeface="Menlo" panose="020B0609030804020204" pitchFamily="49" charset="0"/>
                </a:rPr>
                <a:t>result_time</a:t>
              </a:r>
              <a:r>
                <a:rPr lang="en-US" sz="2400" dirty="0">
                  <a:latin typeface="Monaco" pitchFamily="2" charset="77"/>
                  <a:ea typeface="Menlo" panose="020B0609030804020204" pitchFamily="49" charset="0"/>
                  <a:cs typeface="Menlo" panose="020B0609030804020204" pitchFamily="49" charset="0"/>
                </a:rPr>
                <a:t>))</a:t>
              </a:r>
            </a:p>
          </p:txBody>
        </p:sp>
      </p:grpSp>
      <p:pic>
        <p:nvPicPr>
          <p:cNvPr id="18" name="Picture 17"/>
          <p:cNvPicPr>
            <a:picLocks noChangeAspect="1"/>
          </p:cNvPicPr>
          <p:nvPr/>
        </p:nvPicPr>
        <p:blipFill>
          <a:blip r:embed="rId3"/>
          <a:stretch>
            <a:fillRect/>
          </a:stretch>
        </p:blipFill>
        <p:spPr>
          <a:xfrm>
            <a:off x="10939019" y="5629923"/>
            <a:ext cx="867253" cy="1006205"/>
          </a:xfrm>
          <a:prstGeom prst="rect">
            <a:avLst/>
          </a:prstGeom>
        </p:spPr>
      </p:pic>
      <p:sp>
        <p:nvSpPr>
          <p:cNvPr id="13" name="Rectangle 12"/>
          <p:cNvSpPr/>
          <p:nvPr/>
        </p:nvSpPr>
        <p:spPr>
          <a:xfrm>
            <a:off x="4528904" y="740977"/>
            <a:ext cx="3134191" cy="830997"/>
          </a:xfrm>
          <a:prstGeom prst="rect">
            <a:avLst/>
          </a:prstGeom>
        </p:spPr>
        <p:txBody>
          <a:bodyPr wrap="none">
            <a:spAutoFit/>
          </a:bodyPr>
          <a:lstStyle/>
          <a:p>
            <a:r>
              <a:rPr lang="en-US" sz="4800" dirty="0" err="1">
                <a:latin typeface="Monaco" charset="0"/>
                <a:ea typeface="Monaco" charset="0"/>
                <a:cs typeface="Monaco" charset="0"/>
              </a:rPr>
              <a:t>ggplot</a:t>
            </a:r>
            <a:r>
              <a:rPr lang="en-US" sz="4800" dirty="0">
                <a:latin typeface="Monaco" charset="0"/>
                <a:ea typeface="Monaco" charset="0"/>
                <a:cs typeface="Monaco" charset="0"/>
              </a:rPr>
              <a:t>()</a:t>
            </a:r>
            <a:endParaRPr lang="en-US" sz="4800" dirty="0"/>
          </a:p>
        </p:txBody>
      </p:sp>
      <p:grpSp>
        <p:nvGrpSpPr>
          <p:cNvPr id="5" name="Group 4"/>
          <p:cNvGrpSpPr/>
          <p:nvPr/>
        </p:nvGrpSpPr>
        <p:grpSpPr>
          <a:xfrm>
            <a:off x="3421229"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7" name="Group 16"/>
          <p:cNvGrpSpPr/>
          <p:nvPr/>
        </p:nvGrpSpPr>
        <p:grpSpPr>
          <a:xfrm>
            <a:off x="6419934" y="1357667"/>
            <a:ext cx="2730760" cy="1938992"/>
            <a:chOff x="896764" y="1380787"/>
            <a:chExt cx="2365216" cy="1938992"/>
          </a:xfrm>
        </p:grpSpPr>
        <p:sp>
          <p:nvSpPr>
            <p:cNvPr id="19" name="Rounded Rectangular Callout 18"/>
            <p:cNvSpPr/>
            <p:nvPr/>
          </p:nvSpPr>
          <p:spPr>
            <a:xfrm>
              <a:off x="896764" y="1732048"/>
              <a:ext cx="2365216" cy="1246648"/>
            </a:xfrm>
            <a:prstGeom prst="wedgeRoundRectCallout">
              <a:avLst>
                <a:gd name="adj1" fmla="val -107064"/>
                <a:gd name="adj2" fmla="val 99023"/>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1" name="Group 20"/>
          <p:cNvGrpSpPr/>
          <p:nvPr/>
        </p:nvGrpSpPr>
        <p:grpSpPr>
          <a:xfrm>
            <a:off x="422524" y="4814991"/>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layer</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12023"/>
                <a:gd name="adj2" fmla="val -10030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b="1" dirty="0" err="1">
                  <a:solidFill>
                    <a:schemeClr val="bg1"/>
                  </a:solidFill>
                  <a:latin typeface="Monaco" charset="0"/>
                  <a:ea typeface="Monaco" charset="0"/>
                  <a:cs typeface="Monaco" charset="0"/>
                </a:rPr>
                <a:t>aes</a:t>
              </a:r>
              <a:r>
                <a:rPr lang="en-US" sz="2400" b="1" dirty="0">
                  <a:solidFill>
                    <a:schemeClr val="bg1"/>
                  </a:solidFill>
                  <a:latin typeface="Monaco" charset="0"/>
                  <a:ea typeface="Monaco" charset="0"/>
                  <a:cs typeface="Monaco" charset="0"/>
                </a:rPr>
                <a:t>()</a:t>
              </a:r>
              <a:r>
                <a:rPr lang="en-US" sz="2800" dirty="0">
                  <a:solidFill>
                    <a:schemeClr val="bg1"/>
                  </a:solidFill>
                </a:rPr>
                <a:t> function</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28" name="Group 27"/>
          <p:cNvGrpSpPr/>
          <p:nvPr/>
        </p:nvGrpSpPr>
        <p:grpSpPr>
          <a:xfrm>
            <a:off x="6510510" y="4794467"/>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x</a:t>
              </a:r>
              <a:r>
                <a:rPr lang="en-US" sz="2800" dirty="0">
                  <a:solidFill>
                    <a:schemeClr val="bg1"/>
                  </a:solidFill>
                </a:rPr>
                <a:t> variable</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initialize a plot</a:t>
              </a:r>
            </a:p>
            <a:p>
              <a:pPr algn="ctr"/>
              <a:r>
                <a:rPr lang="en-US" sz="2800" dirty="0">
                  <a:solidFill>
                    <a:schemeClr val="bg1"/>
                  </a:solidFill>
                </a:rPr>
                <a:t>with </a:t>
              </a:r>
              <a:r>
                <a:rPr lang="en-US" sz="2400" b="1" dirty="0" err="1">
                  <a:solidFill>
                    <a:schemeClr val="bg1"/>
                  </a:solidFill>
                  <a:latin typeface="Monaco" charset="0"/>
                  <a:ea typeface="Monaco" charset="0"/>
                  <a:cs typeface="Monaco" charset="0"/>
                </a:rPr>
                <a:t>ggplot</a:t>
              </a:r>
              <a:r>
                <a:rPr lang="en-US" sz="2400" b="1" dirty="0">
                  <a:solidFill>
                    <a:schemeClr val="bg1"/>
                  </a:solidFill>
                  <a:latin typeface="Monaco" charset="0"/>
                  <a:ea typeface="Monaco" charset="0"/>
                  <a:cs typeface="Monaco" charset="0"/>
                </a:rPr>
                <a:t>()</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39" name="Group 38">
            <a:extLst>
              <a:ext uri="{FF2B5EF4-FFF2-40B4-BE49-F238E27FC236}">
                <a16:creationId xmlns:a16="http://schemas.microsoft.com/office/drawing/2014/main" id="{B878E30D-B972-A449-A9E8-3788FCC6B36C}"/>
              </a:ext>
            </a:extLst>
          </p:cNvPr>
          <p:cNvGrpSpPr/>
          <p:nvPr/>
        </p:nvGrpSpPr>
        <p:grpSpPr>
          <a:xfrm>
            <a:off x="9418573" y="4799558"/>
            <a:ext cx="2365216" cy="1246648"/>
            <a:chOff x="896764" y="1732048"/>
            <a:chExt cx="2365216" cy="1246648"/>
          </a:xfrm>
        </p:grpSpPr>
        <p:sp>
          <p:nvSpPr>
            <p:cNvPr id="40" name="Rounded Rectangular Callout 39">
              <a:extLst>
                <a:ext uri="{FF2B5EF4-FFF2-40B4-BE49-F238E27FC236}">
                  <a16:creationId xmlns:a16="http://schemas.microsoft.com/office/drawing/2014/main" id="{065AFE25-FB19-654D-BF2E-FE437843CDC5}"/>
                </a:ext>
              </a:extLst>
            </p:cNvPr>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B954484-1E48-7043-83CD-BEF8A8E703A1}"/>
                </a:ext>
              </a:extLst>
            </p:cNvPr>
            <p:cNvSpPr txBox="1"/>
            <p:nvPr/>
          </p:nvSpPr>
          <p:spPr>
            <a:xfrm>
              <a:off x="896764" y="2088671"/>
              <a:ext cx="2365216" cy="523220"/>
            </a:xfrm>
            <a:prstGeom prst="rect">
              <a:avLst/>
            </a:prstGeom>
            <a:noFill/>
          </p:spPr>
          <p:txBody>
            <a:bodyPr wrap="square" rtlCol="0" anchor="ctr">
              <a:spAutoFit/>
            </a:bodyPr>
            <a:lstStyle/>
            <a:p>
              <a:pPr algn="ctr"/>
              <a:r>
                <a:rPr lang="en-US" sz="2400" dirty="0">
                  <a:solidFill>
                    <a:schemeClr val="bg1"/>
                  </a:solidFill>
                  <a:latin typeface="Monaco" pitchFamily="2" charset="77"/>
                </a:rPr>
                <a:t>y</a:t>
              </a:r>
              <a:r>
                <a:rPr lang="en-US" sz="2800" dirty="0">
                  <a:solidFill>
                    <a:schemeClr val="bg1"/>
                  </a:solidFill>
                </a:rPr>
                <a:t> variable</a:t>
              </a: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493811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9072</TotalTime>
  <Words>3287</Words>
  <Application>Microsoft Office PowerPoint</Application>
  <PresentationFormat>Widescreen</PresentationFormat>
  <Paragraphs>307</Paragraphs>
  <Slides>39</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Monaco</vt:lpstr>
      <vt:lpstr>Tw Cen MT</vt:lpstr>
      <vt:lpstr>Tw Cen MT Condensed</vt:lpstr>
      <vt:lpstr>Wingdings 3</vt:lpstr>
      <vt:lpstr>Integral</vt:lpstr>
      <vt:lpstr>Laboratory Medicine Core Data Analysis</vt:lpstr>
      <vt:lpstr>PowerPoint Presentation</vt:lpstr>
      <vt:lpstr>Your Turn 1</vt:lpstr>
      <vt:lpstr>Your Turn 2</vt:lpstr>
      <vt:lpstr>PowerPoint Presentation</vt:lpstr>
      <vt:lpstr>PowerPoint Presentation</vt:lpstr>
      <vt:lpstr>PowerPoint Presentation</vt:lpstr>
      <vt:lpstr>PowerPoint Presentation</vt:lpstr>
      <vt:lpstr>To make any kind of graph:</vt:lpstr>
      <vt:lpstr>1. Pick a “Tidy” Data Frame</vt:lpstr>
      <vt:lpstr>2. Choose a “Geom” Function</vt:lpstr>
      <vt:lpstr>PowerPoint Presentation</vt:lpstr>
      <vt:lpstr>3. Write Aesthetic Mappings</vt:lpstr>
      <vt:lpstr>Aesthetics</vt:lpstr>
      <vt:lpstr>Your Turn 3</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PowerPoint Presentation</vt:lpstr>
      <vt:lpstr>Your Turn 5</vt:lpstr>
      <vt:lpstr>Global vs Local Settings</vt:lpstr>
      <vt:lpstr>PowerPoint Presentation</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401</cp:revision>
  <cp:lastPrinted>2019-05-03T17:31:12Z</cp:lastPrinted>
  <dcterms:created xsi:type="dcterms:W3CDTF">2018-02-26T19:02:44Z</dcterms:created>
  <dcterms:modified xsi:type="dcterms:W3CDTF">2019-07-05T03:24:39Z</dcterms:modified>
</cp:coreProperties>
</file>